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439" r:id="rId3"/>
    <p:sldId id="372" r:id="rId4"/>
    <p:sldId id="369" r:id="rId5"/>
    <p:sldId id="370" r:id="rId6"/>
    <p:sldId id="430" r:id="rId7"/>
    <p:sldId id="373" r:id="rId8"/>
    <p:sldId id="440" r:id="rId9"/>
    <p:sldId id="425" r:id="rId10"/>
    <p:sldId id="431" r:id="rId11"/>
    <p:sldId id="427" r:id="rId12"/>
    <p:sldId id="428" r:id="rId13"/>
    <p:sldId id="436" r:id="rId14"/>
    <p:sldId id="411" r:id="rId15"/>
    <p:sldId id="412" r:id="rId16"/>
    <p:sldId id="433" r:id="rId17"/>
    <p:sldId id="437" r:id="rId18"/>
    <p:sldId id="429" r:id="rId19"/>
    <p:sldId id="438" r:id="rId20"/>
    <p:sldId id="422" r:id="rId21"/>
    <p:sldId id="3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70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3091D7-19AD-43D6-85D9-A4486B7A6AA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FD18A2A-0775-439B-9516-62BE4AAA43D0}">
      <dgm:prSet/>
      <dgm:spPr/>
      <dgm:t>
        <a:bodyPr/>
        <a:lstStyle/>
        <a:p>
          <a:pPr rtl="0"/>
          <a:r>
            <a:rPr lang="en-US" dirty="0" smtClean="0"/>
            <a:t>Introduction</a:t>
          </a:r>
          <a:endParaRPr lang="en-US" dirty="0"/>
        </a:p>
      </dgm:t>
    </dgm:pt>
    <dgm:pt modelId="{B88A3707-FDB4-4CB3-A9D5-239364CB80C0}" type="parTrans" cxnId="{BCFAF78E-8856-44BC-B1FF-C2E501801AA8}">
      <dgm:prSet/>
      <dgm:spPr/>
      <dgm:t>
        <a:bodyPr/>
        <a:lstStyle/>
        <a:p>
          <a:endParaRPr lang="en-US"/>
        </a:p>
      </dgm:t>
    </dgm:pt>
    <dgm:pt modelId="{1E5F1849-235C-4306-B5C3-6C80D30A2C99}" type="sibTrans" cxnId="{BCFAF78E-8856-44BC-B1FF-C2E501801AA8}">
      <dgm:prSet/>
      <dgm:spPr/>
      <dgm:t>
        <a:bodyPr/>
        <a:lstStyle/>
        <a:p>
          <a:endParaRPr lang="en-US"/>
        </a:p>
      </dgm:t>
    </dgm:pt>
    <dgm:pt modelId="{C711DE66-C6C8-4FAD-B1CE-BE43A4A5F355}">
      <dgm:prSet/>
      <dgm:spPr/>
      <dgm:t>
        <a:bodyPr/>
        <a:lstStyle/>
        <a:p>
          <a:pPr rtl="0"/>
          <a:r>
            <a:rPr lang="en-US" dirty="0" smtClean="0"/>
            <a:t>Data abstraction</a:t>
          </a:r>
          <a:endParaRPr lang="en-US" dirty="0"/>
        </a:p>
      </dgm:t>
    </dgm:pt>
    <dgm:pt modelId="{191C71EF-4E5F-4D5F-AED9-576292456A3C}" type="parTrans" cxnId="{95564836-9E11-407F-BB67-48F14C1A5CC1}">
      <dgm:prSet/>
      <dgm:spPr/>
      <dgm:t>
        <a:bodyPr/>
        <a:lstStyle/>
        <a:p>
          <a:endParaRPr lang="en-US"/>
        </a:p>
      </dgm:t>
    </dgm:pt>
    <dgm:pt modelId="{759AACDE-FBA4-4DED-AE3D-0E432E986ACD}" type="sibTrans" cxnId="{95564836-9E11-407F-BB67-48F14C1A5CC1}">
      <dgm:prSet/>
      <dgm:spPr/>
      <dgm:t>
        <a:bodyPr/>
        <a:lstStyle/>
        <a:p>
          <a:endParaRPr lang="en-US"/>
        </a:p>
      </dgm:t>
    </dgm:pt>
    <dgm:pt modelId="{D1AF580A-BCE3-482D-8C68-66DC87A040AB}">
      <dgm:prSet/>
      <dgm:spPr/>
      <dgm:t>
        <a:bodyPr/>
        <a:lstStyle/>
        <a:p>
          <a:pPr rtl="0"/>
          <a:r>
            <a:rPr lang="en-US" dirty="0" smtClean="0"/>
            <a:t>Data models</a:t>
          </a:r>
          <a:endParaRPr lang="en-US" dirty="0"/>
        </a:p>
      </dgm:t>
    </dgm:pt>
    <dgm:pt modelId="{9840F1FD-D561-44A9-9F66-A101BED00513}" type="parTrans" cxnId="{99008B5F-FCAA-475B-8235-ADB3C40053C2}">
      <dgm:prSet/>
      <dgm:spPr/>
      <dgm:t>
        <a:bodyPr/>
        <a:lstStyle/>
        <a:p>
          <a:endParaRPr lang="en-US"/>
        </a:p>
      </dgm:t>
    </dgm:pt>
    <dgm:pt modelId="{7ADB87A4-E899-40F6-B412-FAAEF84E9696}" type="sibTrans" cxnId="{99008B5F-FCAA-475B-8235-ADB3C40053C2}">
      <dgm:prSet/>
      <dgm:spPr/>
      <dgm:t>
        <a:bodyPr/>
        <a:lstStyle/>
        <a:p>
          <a:endParaRPr lang="en-US"/>
        </a:p>
      </dgm:t>
    </dgm:pt>
    <dgm:pt modelId="{19933C93-48EC-4A10-AFFA-62A2039D572C}">
      <dgm:prSet/>
      <dgm:spPr/>
      <dgm:t>
        <a:bodyPr/>
        <a:lstStyle/>
        <a:p>
          <a:pPr rtl="0"/>
          <a:r>
            <a:rPr lang="en-US" dirty="0" smtClean="0"/>
            <a:t>E-R model</a:t>
          </a:r>
          <a:endParaRPr lang="en-US" dirty="0"/>
        </a:p>
      </dgm:t>
    </dgm:pt>
    <dgm:pt modelId="{AC2A4529-2963-448C-AFBF-DF0D522B61CC}" type="parTrans" cxnId="{16C540FA-F4AC-4CEA-B9D7-53CEE6D1D2AC}">
      <dgm:prSet/>
      <dgm:spPr/>
      <dgm:t>
        <a:bodyPr/>
        <a:lstStyle/>
        <a:p>
          <a:endParaRPr lang="en-US"/>
        </a:p>
      </dgm:t>
    </dgm:pt>
    <dgm:pt modelId="{FDAF144B-4A11-43FC-9C71-D86151E7F7A6}" type="sibTrans" cxnId="{16C540FA-F4AC-4CEA-B9D7-53CEE6D1D2AC}">
      <dgm:prSet/>
      <dgm:spPr/>
      <dgm:t>
        <a:bodyPr/>
        <a:lstStyle/>
        <a:p>
          <a:endParaRPr lang="en-US"/>
        </a:p>
      </dgm:t>
    </dgm:pt>
    <dgm:pt modelId="{3EAE48A7-73BB-4BC3-943C-7987F929C75A}">
      <dgm:prSet/>
      <dgm:spPr/>
      <dgm:t>
        <a:bodyPr/>
        <a:lstStyle/>
        <a:p>
          <a:pPr rtl="0"/>
          <a:r>
            <a:rPr lang="en-US" dirty="0" smtClean="0"/>
            <a:t>UML class diagram</a:t>
          </a:r>
          <a:endParaRPr lang="en-US" dirty="0"/>
        </a:p>
      </dgm:t>
    </dgm:pt>
    <dgm:pt modelId="{F7E6FBE4-A1B6-4DC6-B9AC-4BD2DFCB952C}" type="parTrans" cxnId="{E14ACDB1-C64C-495E-81B7-E869AA4919CC}">
      <dgm:prSet/>
      <dgm:spPr/>
      <dgm:t>
        <a:bodyPr/>
        <a:lstStyle/>
        <a:p>
          <a:endParaRPr lang="en-US"/>
        </a:p>
      </dgm:t>
    </dgm:pt>
    <dgm:pt modelId="{DC15A3B8-E52F-468A-9284-A352FAAFFBEB}" type="sibTrans" cxnId="{E14ACDB1-C64C-495E-81B7-E869AA4919CC}">
      <dgm:prSet/>
      <dgm:spPr/>
      <dgm:t>
        <a:bodyPr/>
        <a:lstStyle/>
        <a:p>
          <a:endParaRPr lang="en-US"/>
        </a:p>
      </dgm:t>
    </dgm:pt>
    <dgm:pt modelId="{D7506F5D-EFB0-455B-A889-FAFE2C90DE9D}">
      <dgm:prSet/>
      <dgm:spPr/>
      <dgm:t>
        <a:bodyPr/>
        <a:lstStyle/>
        <a:p>
          <a:pPr rtl="0"/>
          <a:r>
            <a:rPr lang="en-US" dirty="0" smtClean="0"/>
            <a:t>Comparation of E-R model and UML class diagram</a:t>
          </a:r>
          <a:endParaRPr lang="en-US" dirty="0"/>
        </a:p>
      </dgm:t>
    </dgm:pt>
    <dgm:pt modelId="{A72A1C67-D14A-4137-A282-2D7AE782E94F}" type="parTrans" cxnId="{6AA68346-7BEE-43BB-A1D3-24F936C2DFF7}">
      <dgm:prSet/>
      <dgm:spPr/>
      <dgm:t>
        <a:bodyPr/>
        <a:lstStyle/>
        <a:p>
          <a:endParaRPr lang="en-US"/>
        </a:p>
      </dgm:t>
    </dgm:pt>
    <dgm:pt modelId="{947BF59C-D757-4F37-9501-59DDA4E68F0C}" type="sibTrans" cxnId="{6AA68346-7BEE-43BB-A1D3-24F936C2DFF7}">
      <dgm:prSet/>
      <dgm:spPr/>
      <dgm:t>
        <a:bodyPr/>
        <a:lstStyle/>
        <a:p>
          <a:endParaRPr lang="en-US"/>
        </a:p>
      </dgm:t>
    </dgm:pt>
    <dgm:pt modelId="{EA824F86-84C2-457C-9534-5CBD2B0BD29B}">
      <dgm:prSet/>
      <dgm:spPr/>
      <dgm:t>
        <a:bodyPr/>
        <a:lstStyle/>
        <a:p>
          <a:pPr rtl="0"/>
          <a:r>
            <a:rPr lang="en-US" dirty="0" smtClean="0"/>
            <a:t>Conclusion</a:t>
          </a:r>
          <a:endParaRPr lang="en-US" dirty="0"/>
        </a:p>
      </dgm:t>
    </dgm:pt>
    <dgm:pt modelId="{0BB5A1C8-DC1A-4F90-AA89-AAEF2624D96F}" type="parTrans" cxnId="{A0486695-885C-407E-88C6-58681861FC7E}">
      <dgm:prSet/>
      <dgm:spPr/>
      <dgm:t>
        <a:bodyPr/>
        <a:lstStyle/>
        <a:p>
          <a:endParaRPr lang="en-US"/>
        </a:p>
      </dgm:t>
    </dgm:pt>
    <dgm:pt modelId="{6DD4B1DB-053D-4569-BE66-C6FC3B003480}" type="sibTrans" cxnId="{A0486695-885C-407E-88C6-58681861FC7E}">
      <dgm:prSet/>
      <dgm:spPr/>
      <dgm:t>
        <a:bodyPr/>
        <a:lstStyle/>
        <a:p>
          <a:endParaRPr lang="en-US"/>
        </a:p>
      </dgm:t>
    </dgm:pt>
    <dgm:pt modelId="{C51187B3-9909-4DB5-A521-B755B41C09E6}" type="pres">
      <dgm:prSet presAssocID="{F23091D7-19AD-43D6-85D9-A4486B7A6AA2}" presName="linear" presStyleCnt="0">
        <dgm:presLayoutVars>
          <dgm:animLvl val="lvl"/>
          <dgm:resizeHandles val="exact"/>
        </dgm:presLayoutVars>
      </dgm:prSet>
      <dgm:spPr/>
      <dgm:t>
        <a:bodyPr/>
        <a:lstStyle/>
        <a:p>
          <a:endParaRPr lang="en-US"/>
        </a:p>
      </dgm:t>
    </dgm:pt>
    <dgm:pt modelId="{558DDD69-E779-429C-BF34-7CDD995A151C}" type="pres">
      <dgm:prSet presAssocID="{DFD18A2A-0775-439B-9516-62BE4AAA43D0}" presName="parentText" presStyleLbl="node1" presStyleIdx="0" presStyleCnt="7">
        <dgm:presLayoutVars>
          <dgm:chMax val="0"/>
          <dgm:bulletEnabled val="1"/>
        </dgm:presLayoutVars>
      </dgm:prSet>
      <dgm:spPr/>
      <dgm:t>
        <a:bodyPr/>
        <a:lstStyle/>
        <a:p>
          <a:endParaRPr lang="en-US"/>
        </a:p>
      </dgm:t>
    </dgm:pt>
    <dgm:pt modelId="{F3AEE9B0-DC24-4777-B046-8EB3F7318A4B}" type="pres">
      <dgm:prSet presAssocID="{1E5F1849-235C-4306-B5C3-6C80D30A2C99}" presName="spacer" presStyleCnt="0"/>
      <dgm:spPr/>
    </dgm:pt>
    <dgm:pt modelId="{916DD6F2-07E2-494E-8B84-F7659729968D}" type="pres">
      <dgm:prSet presAssocID="{C711DE66-C6C8-4FAD-B1CE-BE43A4A5F355}" presName="parentText" presStyleLbl="node1" presStyleIdx="1" presStyleCnt="7">
        <dgm:presLayoutVars>
          <dgm:chMax val="0"/>
          <dgm:bulletEnabled val="1"/>
        </dgm:presLayoutVars>
      </dgm:prSet>
      <dgm:spPr/>
      <dgm:t>
        <a:bodyPr/>
        <a:lstStyle/>
        <a:p>
          <a:endParaRPr lang="en-US"/>
        </a:p>
      </dgm:t>
    </dgm:pt>
    <dgm:pt modelId="{B4470E5D-E4C2-4D36-B9C5-14EE30005B3A}" type="pres">
      <dgm:prSet presAssocID="{759AACDE-FBA4-4DED-AE3D-0E432E986ACD}" presName="spacer" presStyleCnt="0"/>
      <dgm:spPr/>
    </dgm:pt>
    <dgm:pt modelId="{5A74B4BF-ABFF-4495-B7E5-480ABA7B54B8}" type="pres">
      <dgm:prSet presAssocID="{D1AF580A-BCE3-482D-8C68-66DC87A040AB}" presName="parentText" presStyleLbl="node1" presStyleIdx="2" presStyleCnt="7">
        <dgm:presLayoutVars>
          <dgm:chMax val="0"/>
          <dgm:bulletEnabled val="1"/>
        </dgm:presLayoutVars>
      </dgm:prSet>
      <dgm:spPr/>
      <dgm:t>
        <a:bodyPr/>
        <a:lstStyle/>
        <a:p>
          <a:endParaRPr lang="en-US"/>
        </a:p>
      </dgm:t>
    </dgm:pt>
    <dgm:pt modelId="{54EAC3A4-E5D1-42A5-B91A-EB61F3B7AB9E}" type="pres">
      <dgm:prSet presAssocID="{7ADB87A4-E899-40F6-B412-FAAEF84E9696}" presName="spacer" presStyleCnt="0"/>
      <dgm:spPr/>
    </dgm:pt>
    <dgm:pt modelId="{47D605FD-868A-46CD-8F60-0A453B55A4CD}" type="pres">
      <dgm:prSet presAssocID="{19933C93-48EC-4A10-AFFA-62A2039D572C}" presName="parentText" presStyleLbl="node1" presStyleIdx="3" presStyleCnt="7">
        <dgm:presLayoutVars>
          <dgm:chMax val="0"/>
          <dgm:bulletEnabled val="1"/>
        </dgm:presLayoutVars>
      </dgm:prSet>
      <dgm:spPr/>
      <dgm:t>
        <a:bodyPr/>
        <a:lstStyle/>
        <a:p>
          <a:endParaRPr lang="en-US"/>
        </a:p>
      </dgm:t>
    </dgm:pt>
    <dgm:pt modelId="{1E196D2D-EE9D-4C10-B666-4FEE88269BD5}" type="pres">
      <dgm:prSet presAssocID="{FDAF144B-4A11-43FC-9C71-D86151E7F7A6}" presName="spacer" presStyleCnt="0"/>
      <dgm:spPr/>
    </dgm:pt>
    <dgm:pt modelId="{954788C8-8EB1-43F7-8B58-EB89FAF56608}" type="pres">
      <dgm:prSet presAssocID="{3EAE48A7-73BB-4BC3-943C-7987F929C75A}" presName="parentText" presStyleLbl="node1" presStyleIdx="4" presStyleCnt="7">
        <dgm:presLayoutVars>
          <dgm:chMax val="0"/>
          <dgm:bulletEnabled val="1"/>
        </dgm:presLayoutVars>
      </dgm:prSet>
      <dgm:spPr/>
      <dgm:t>
        <a:bodyPr/>
        <a:lstStyle/>
        <a:p>
          <a:endParaRPr lang="en-US"/>
        </a:p>
      </dgm:t>
    </dgm:pt>
    <dgm:pt modelId="{AADD1780-4DF2-4F72-88BB-5131C82000DC}" type="pres">
      <dgm:prSet presAssocID="{DC15A3B8-E52F-468A-9284-A352FAAFFBEB}" presName="spacer" presStyleCnt="0"/>
      <dgm:spPr/>
    </dgm:pt>
    <dgm:pt modelId="{A2A90B15-998E-4E26-AA7E-D6A60B83884B}" type="pres">
      <dgm:prSet presAssocID="{D7506F5D-EFB0-455B-A889-FAFE2C90DE9D}" presName="parentText" presStyleLbl="node1" presStyleIdx="5" presStyleCnt="7">
        <dgm:presLayoutVars>
          <dgm:chMax val="0"/>
          <dgm:bulletEnabled val="1"/>
        </dgm:presLayoutVars>
      </dgm:prSet>
      <dgm:spPr/>
      <dgm:t>
        <a:bodyPr/>
        <a:lstStyle/>
        <a:p>
          <a:endParaRPr lang="en-US"/>
        </a:p>
      </dgm:t>
    </dgm:pt>
    <dgm:pt modelId="{E746D7C9-471C-400B-B1FA-AB3C5419C458}" type="pres">
      <dgm:prSet presAssocID="{947BF59C-D757-4F37-9501-59DDA4E68F0C}" presName="spacer" presStyleCnt="0"/>
      <dgm:spPr/>
    </dgm:pt>
    <dgm:pt modelId="{A0C2C0DE-B2B0-43A6-9FED-DE85434DAAC8}" type="pres">
      <dgm:prSet presAssocID="{EA824F86-84C2-457C-9534-5CBD2B0BD29B}" presName="parentText" presStyleLbl="node1" presStyleIdx="6" presStyleCnt="7">
        <dgm:presLayoutVars>
          <dgm:chMax val="0"/>
          <dgm:bulletEnabled val="1"/>
        </dgm:presLayoutVars>
      </dgm:prSet>
      <dgm:spPr/>
      <dgm:t>
        <a:bodyPr/>
        <a:lstStyle/>
        <a:p>
          <a:endParaRPr lang="en-US"/>
        </a:p>
      </dgm:t>
    </dgm:pt>
  </dgm:ptLst>
  <dgm:cxnLst>
    <dgm:cxn modelId="{5763CC78-076E-44E2-BB1A-EA5CB27C6219}" type="presOf" srcId="{DFD18A2A-0775-439B-9516-62BE4AAA43D0}" destId="{558DDD69-E779-429C-BF34-7CDD995A151C}" srcOrd="0" destOrd="0" presId="urn:microsoft.com/office/officeart/2005/8/layout/vList2"/>
    <dgm:cxn modelId="{6A0C2966-DAFB-4132-8ACC-41595C062846}" type="presOf" srcId="{EA824F86-84C2-457C-9534-5CBD2B0BD29B}" destId="{A0C2C0DE-B2B0-43A6-9FED-DE85434DAAC8}" srcOrd="0" destOrd="0" presId="urn:microsoft.com/office/officeart/2005/8/layout/vList2"/>
    <dgm:cxn modelId="{C700705A-B44A-47E8-BEF1-1DB7BDE0B67D}" type="presOf" srcId="{D7506F5D-EFB0-455B-A889-FAFE2C90DE9D}" destId="{A2A90B15-998E-4E26-AA7E-D6A60B83884B}" srcOrd="0" destOrd="0" presId="urn:microsoft.com/office/officeart/2005/8/layout/vList2"/>
    <dgm:cxn modelId="{E45D6A93-934D-45C7-BE32-13EA2666082C}" type="presOf" srcId="{D1AF580A-BCE3-482D-8C68-66DC87A040AB}" destId="{5A74B4BF-ABFF-4495-B7E5-480ABA7B54B8}" srcOrd="0" destOrd="0" presId="urn:microsoft.com/office/officeart/2005/8/layout/vList2"/>
    <dgm:cxn modelId="{E607D49C-3EE2-48B6-A212-7699D45F87FA}" type="presOf" srcId="{F23091D7-19AD-43D6-85D9-A4486B7A6AA2}" destId="{C51187B3-9909-4DB5-A521-B755B41C09E6}" srcOrd="0" destOrd="0" presId="urn:microsoft.com/office/officeart/2005/8/layout/vList2"/>
    <dgm:cxn modelId="{A0486695-885C-407E-88C6-58681861FC7E}" srcId="{F23091D7-19AD-43D6-85D9-A4486B7A6AA2}" destId="{EA824F86-84C2-457C-9534-5CBD2B0BD29B}" srcOrd="6" destOrd="0" parTransId="{0BB5A1C8-DC1A-4F90-AA89-AAEF2624D96F}" sibTransId="{6DD4B1DB-053D-4569-BE66-C6FC3B003480}"/>
    <dgm:cxn modelId="{E14ACDB1-C64C-495E-81B7-E869AA4919CC}" srcId="{F23091D7-19AD-43D6-85D9-A4486B7A6AA2}" destId="{3EAE48A7-73BB-4BC3-943C-7987F929C75A}" srcOrd="4" destOrd="0" parTransId="{F7E6FBE4-A1B6-4DC6-B9AC-4BD2DFCB952C}" sibTransId="{DC15A3B8-E52F-468A-9284-A352FAAFFBEB}"/>
    <dgm:cxn modelId="{135B1DFD-5D87-4A9C-B9FC-19ECE01040C0}" type="presOf" srcId="{3EAE48A7-73BB-4BC3-943C-7987F929C75A}" destId="{954788C8-8EB1-43F7-8B58-EB89FAF56608}" srcOrd="0" destOrd="0" presId="urn:microsoft.com/office/officeart/2005/8/layout/vList2"/>
    <dgm:cxn modelId="{B64B0FF6-184D-4BBF-B7B6-8DD08E9EF78A}" type="presOf" srcId="{C711DE66-C6C8-4FAD-B1CE-BE43A4A5F355}" destId="{916DD6F2-07E2-494E-8B84-F7659729968D}" srcOrd="0" destOrd="0" presId="urn:microsoft.com/office/officeart/2005/8/layout/vList2"/>
    <dgm:cxn modelId="{CBBB5359-8D7C-45EF-AB26-F4D2FCB5DF39}" type="presOf" srcId="{19933C93-48EC-4A10-AFFA-62A2039D572C}" destId="{47D605FD-868A-46CD-8F60-0A453B55A4CD}" srcOrd="0" destOrd="0" presId="urn:microsoft.com/office/officeart/2005/8/layout/vList2"/>
    <dgm:cxn modelId="{16C540FA-F4AC-4CEA-B9D7-53CEE6D1D2AC}" srcId="{F23091D7-19AD-43D6-85D9-A4486B7A6AA2}" destId="{19933C93-48EC-4A10-AFFA-62A2039D572C}" srcOrd="3" destOrd="0" parTransId="{AC2A4529-2963-448C-AFBF-DF0D522B61CC}" sibTransId="{FDAF144B-4A11-43FC-9C71-D86151E7F7A6}"/>
    <dgm:cxn modelId="{95564836-9E11-407F-BB67-48F14C1A5CC1}" srcId="{F23091D7-19AD-43D6-85D9-A4486B7A6AA2}" destId="{C711DE66-C6C8-4FAD-B1CE-BE43A4A5F355}" srcOrd="1" destOrd="0" parTransId="{191C71EF-4E5F-4D5F-AED9-576292456A3C}" sibTransId="{759AACDE-FBA4-4DED-AE3D-0E432E986ACD}"/>
    <dgm:cxn modelId="{BCFAF78E-8856-44BC-B1FF-C2E501801AA8}" srcId="{F23091D7-19AD-43D6-85D9-A4486B7A6AA2}" destId="{DFD18A2A-0775-439B-9516-62BE4AAA43D0}" srcOrd="0" destOrd="0" parTransId="{B88A3707-FDB4-4CB3-A9D5-239364CB80C0}" sibTransId="{1E5F1849-235C-4306-B5C3-6C80D30A2C99}"/>
    <dgm:cxn modelId="{6AA68346-7BEE-43BB-A1D3-24F936C2DFF7}" srcId="{F23091D7-19AD-43D6-85D9-A4486B7A6AA2}" destId="{D7506F5D-EFB0-455B-A889-FAFE2C90DE9D}" srcOrd="5" destOrd="0" parTransId="{A72A1C67-D14A-4137-A282-2D7AE782E94F}" sibTransId="{947BF59C-D757-4F37-9501-59DDA4E68F0C}"/>
    <dgm:cxn modelId="{99008B5F-FCAA-475B-8235-ADB3C40053C2}" srcId="{F23091D7-19AD-43D6-85D9-A4486B7A6AA2}" destId="{D1AF580A-BCE3-482D-8C68-66DC87A040AB}" srcOrd="2" destOrd="0" parTransId="{9840F1FD-D561-44A9-9F66-A101BED00513}" sibTransId="{7ADB87A4-E899-40F6-B412-FAAEF84E9696}"/>
    <dgm:cxn modelId="{2B6E853E-B78F-463C-9440-DAC9AD3B368D}" type="presParOf" srcId="{C51187B3-9909-4DB5-A521-B755B41C09E6}" destId="{558DDD69-E779-429C-BF34-7CDD995A151C}" srcOrd="0" destOrd="0" presId="urn:microsoft.com/office/officeart/2005/8/layout/vList2"/>
    <dgm:cxn modelId="{90C48B41-5228-4FFC-8A57-248ABF00F94B}" type="presParOf" srcId="{C51187B3-9909-4DB5-A521-B755B41C09E6}" destId="{F3AEE9B0-DC24-4777-B046-8EB3F7318A4B}" srcOrd="1" destOrd="0" presId="urn:microsoft.com/office/officeart/2005/8/layout/vList2"/>
    <dgm:cxn modelId="{751D95AE-B667-4A3E-948B-1316B8C134D3}" type="presParOf" srcId="{C51187B3-9909-4DB5-A521-B755B41C09E6}" destId="{916DD6F2-07E2-494E-8B84-F7659729968D}" srcOrd="2" destOrd="0" presId="urn:microsoft.com/office/officeart/2005/8/layout/vList2"/>
    <dgm:cxn modelId="{80091129-BD26-4CE7-A60A-BB8AB1A2CA2B}" type="presParOf" srcId="{C51187B3-9909-4DB5-A521-B755B41C09E6}" destId="{B4470E5D-E4C2-4D36-B9C5-14EE30005B3A}" srcOrd="3" destOrd="0" presId="urn:microsoft.com/office/officeart/2005/8/layout/vList2"/>
    <dgm:cxn modelId="{99ABCD02-EC2E-45F1-9FB1-CE6626CEF371}" type="presParOf" srcId="{C51187B3-9909-4DB5-A521-B755B41C09E6}" destId="{5A74B4BF-ABFF-4495-B7E5-480ABA7B54B8}" srcOrd="4" destOrd="0" presId="urn:microsoft.com/office/officeart/2005/8/layout/vList2"/>
    <dgm:cxn modelId="{EEA8EF9A-2804-4C6F-A50F-4A3203C49F60}" type="presParOf" srcId="{C51187B3-9909-4DB5-A521-B755B41C09E6}" destId="{54EAC3A4-E5D1-42A5-B91A-EB61F3B7AB9E}" srcOrd="5" destOrd="0" presId="urn:microsoft.com/office/officeart/2005/8/layout/vList2"/>
    <dgm:cxn modelId="{EA2BD665-8DFA-491E-8350-E33DF5E9376F}" type="presParOf" srcId="{C51187B3-9909-4DB5-A521-B755B41C09E6}" destId="{47D605FD-868A-46CD-8F60-0A453B55A4CD}" srcOrd="6" destOrd="0" presId="urn:microsoft.com/office/officeart/2005/8/layout/vList2"/>
    <dgm:cxn modelId="{C3620BB9-CA88-475C-9B55-B893183628BC}" type="presParOf" srcId="{C51187B3-9909-4DB5-A521-B755B41C09E6}" destId="{1E196D2D-EE9D-4C10-B666-4FEE88269BD5}" srcOrd="7" destOrd="0" presId="urn:microsoft.com/office/officeart/2005/8/layout/vList2"/>
    <dgm:cxn modelId="{47BE5685-11E5-434B-810C-DEECBDB13C97}" type="presParOf" srcId="{C51187B3-9909-4DB5-A521-B755B41C09E6}" destId="{954788C8-8EB1-43F7-8B58-EB89FAF56608}" srcOrd="8" destOrd="0" presId="urn:microsoft.com/office/officeart/2005/8/layout/vList2"/>
    <dgm:cxn modelId="{546EA071-F866-43BA-9579-4490412FC4A3}" type="presParOf" srcId="{C51187B3-9909-4DB5-A521-B755B41C09E6}" destId="{AADD1780-4DF2-4F72-88BB-5131C82000DC}" srcOrd="9" destOrd="0" presId="urn:microsoft.com/office/officeart/2005/8/layout/vList2"/>
    <dgm:cxn modelId="{D7FC19D0-2896-40C4-87FA-9E8BC1D8DA94}" type="presParOf" srcId="{C51187B3-9909-4DB5-A521-B755B41C09E6}" destId="{A2A90B15-998E-4E26-AA7E-D6A60B83884B}" srcOrd="10" destOrd="0" presId="urn:microsoft.com/office/officeart/2005/8/layout/vList2"/>
    <dgm:cxn modelId="{B5DC66D2-9307-4795-849E-434B94041ECD}" type="presParOf" srcId="{C51187B3-9909-4DB5-A521-B755B41C09E6}" destId="{E746D7C9-471C-400B-B1FA-AB3C5419C458}" srcOrd="11" destOrd="0" presId="urn:microsoft.com/office/officeart/2005/8/layout/vList2"/>
    <dgm:cxn modelId="{62851B7F-C701-46DC-B22F-381E8C992EBE}" type="presParOf" srcId="{C51187B3-9909-4DB5-A521-B755B41C09E6}" destId="{A0C2C0DE-B2B0-43A6-9FED-DE85434DAAC8}" srcOrd="1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8DDD69-E779-429C-BF34-7CDD995A151C}">
      <dsp:nvSpPr>
        <dsp:cNvPr id="0" name=""/>
        <dsp:cNvSpPr/>
      </dsp:nvSpPr>
      <dsp:spPr>
        <a:xfrm>
          <a:off x="0" y="9002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Introduction</a:t>
          </a:r>
          <a:endParaRPr lang="en-US" sz="2400" kern="1200" dirty="0"/>
        </a:p>
      </dsp:txBody>
      <dsp:txXfrm>
        <a:off x="0" y="90021"/>
        <a:ext cx="8229600" cy="561599"/>
      </dsp:txXfrm>
    </dsp:sp>
    <dsp:sp modelId="{916DD6F2-07E2-494E-8B84-F7659729968D}">
      <dsp:nvSpPr>
        <dsp:cNvPr id="0" name=""/>
        <dsp:cNvSpPr/>
      </dsp:nvSpPr>
      <dsp:spPr>
        <a:xfrm>
          <a:off x="0" y="72074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Data abstraction</a:t>
          </a:r>
          <a:endParaRPr lang="en-US" sz="2400" kern="1200" dirty="0"/>
        </a:p>
      </dsp:txBody>
      <dsp:txXfrm>
        <a:off x="0" y="720741"/>
        <a:ext cx="8229600" cy="561599"/>
      </dsp:txXfrm>
    </dsp:sp>
    <dsp:sp modelId="{5A74B4BF-ABFF-4495-B7E5-480ABA7B54B8}">
      <dsp:nvSpPr>
        <dsp:cNvPr id="0" name=""/>
        <dsp:cNvSpPr/>
      </dsp:nvSpPr>
      <dsp:spPr>
        <a:xfrm>
          <a:off x="0" y="135146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Data models</a:t>
          </a:r>
          <a:endParaRPr lang="en-US" sz="2400" kern="1200" dirty="0"/>
        </a:p>
      </dsp:txBody>
      <dsp:txXfrm>
        <a:off x="0" y="1351461"/>
        <a:ext cx="8229600" cy="561599"/>
      </dsp:txXfrm>
    </dsp:sp>
    <dsp:sp modelId="{47D605FD-868A-46CD-8F60-0A453B55A4CD}">
      <dsp:nvSpPr>
        <dsp:cNvPr id="0" name=""/>
        <dsp:cNvSpPr/>
      </dsp:nvSpPr>
      <dsp:spPr>
        <a:xfrm>
          <a:off x="0" y="198218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E-R model</a:t>
          </a:r>
          <a:endParaRPr lang="en-US" sz="2400" kern="1200" dirty="0"/>
        </a:p>
      </dsp:txBody>
      <dsp:txXfrm>
        <a:off x="0" y="1982181"/>
        <a:ext cx="8229600" cy="561599"/>
      </dsp:txXfrm>
    </dsp:sp>
    <dsp:sp modelId="{954788C8-8EB1-43F7-8B58-EB89FAF56608}">
      <dsp:nvSpPr>
        <dsp:cNvPr id="0" name=""/>
        <dsp:cNvSpPr/>
      </dsp:nvSpPr>
      <dsp:spPr>
        <a:xfrm>
          <a:off x="0" y="261290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UML class diagram</a:t>
          </a:r>
          <a:endParaRPr lang="en-US" sz="2400" kern="1200" dirty="0"/>
        </a:p>
      </dsp:txBody>
      <dsp:txXfrm>
        <a:off x="0" y="2612901"/>
        <a:ext cx="8229600" cy="561599"/>
      </dsp:txXfrm>
    </dsp:sp>
    <dsp:sp modelId="{A2A90B15-998E-4E26-AA7E-D6A60B83884B}">
      <dsp:nvSpPr>
        <dsp:cNvPr id="0" name=""/>
        <dsp:cNvSpPr/>
      </dsp:nvSpPr>
      <dsp:spPr>
        <a:xfrm>
          <a:off x="0" y="324362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Comparation of E-R model and UML class diagram</a:t>
          </a:r>
          <a:endParaRPr lang="en-US" sz="2400" kern="1200" dirty="0"/>
        </a:p>
      </dsp:txBody>
      <dsp:txXfrm>
        <a:off x="0" y="3243621"/>
        <a:ext cx="8229600" cy="561599"/>
      </dsp:txXfrm>
    </dsp:sp>
    <dsp:sp modelId="{A0C2C0DE-B2B0-43A6-9FED-DE85434DAAC8}">
      <dsp:nvSpPr>
        <dsp:cNvPr id="0" name=""/>
        <dsp:cNvSpPr/>
      </dsp:nvSpPr>
      <dsp:spPr>
        <a:xfrm>
          <a:off x="0" y="3874341"/>
          <a:ext cx="8229600" cy="56159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Conclusion</a:t>
          </a:r>
          <a:endParaRPr lang="en-US" sz="2400" kern="1200" dirty="0"/>
        </a:p>
      </dsp:txBody>
      <dsp:txXfrm>
        <a:off x="0" y="3874341"/>
        <a:ext cx="8229600" cy="5615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748FE-7469-4CCF-B92E-4392509BE4A7}" type="datetimeFigureOut">
              <a:rPr lang="en-US" smtClean="0"/>
              <a:pPr/>
              <a:t>9/6/2012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4AECD-2441-47A3-9353-5F90375E71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D4AECD-2441-47A3-9353-5F90375E715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807368" cy="365760"/>
          </a:xfrm>
        </p:spPr>
        <p:txBody>
          <a:bodyPr/>
          <a:lstStyle>
            <a:lvl1pPr algn="r">
              <a:defRPr sz="1400">
                <a:solidFill>
                  <a:srgbClr val="FFFFFF"/>
                </a:solidFill>
                <a:latin typeface="Calibri" pitchFamily="34" charset="0"/>
                <a:cs typeface="Calibri" pitchFamily="34" charset="0"/>
              </a:defRPr>
            </a:lvl1pPr>
            <a:extLst/>
          </a:lstStyle>
          <a:p>
            <a:fld id="{409AD4FF-FF64-400E-BCAC-4E0CE47740AB}" type="datetime1">
              <a:rPr lang="en-US" smtClean="0"/>
              <a:pPr/>
              <a:t>9/6/2012</a:t>
            </a:fld>
            <a:endParaRPr lang="en-US" dirty="0"/>
          </a:p>
        </p:txBody>
      </p:sp>
      <p:sp>
        <p:nvSpPr>
          <p:cNvPr id="13" name="TextBox 12"/>
          <p:cNvSpPr txBox="1"/>
          <p:nvPr userDrawn="1"/>
        </p:nvSpPr>
        <p:spPr>
          <a:xfrm>
            <a:off x="4724400" y="5257800"/>
            <a:ext cx="4038600" cy="369332"/>
          </a:xfrm>
          <a:prstGeom prst="rect">
            <a:avLst/>
          </a:prstGeom>
          <a:noFill/>
        </p:spPr>
        <p:txBody>
          <a:bodyPr wrap="square" rtlCol="0">
            <a:spAutoFit/>
          </a:bodyPr>
          <a:lstStyle/>
          <a:p>
            <a:pPr algn="r"/>
            <a:r>
              <a:rPr lang="en-US" dirty="0" smtClean="0"/>
              <a:t>Goran Banjac</a:t>
            </a:r>
            <a:endParaRPr lang="en-US" dirty="0"/>
          </a:p>
        </p:txBody>
      </p:sp>
      <p:sp>
        <p:nvSpPr>
          <p:cNvPr id="15" name="TextBox 14"/>
          <p:cNvSpPr txBox="1"/>
          <p:nvPr userDrawn="1"/>
        </p:nvSpPr>
        <p:spPr>
          <a:xfrm>
            <a:off x="4343401" y="5791200"/>
            <a:ext cx="4191000" cy="707886"/>
          </a:xfrm>
          <a:prstGeom prst="rect">
            <a:avLst/>
          </a:prstGeom>
          <a:noFill/>
        </p:spPr>
        <p:txBody>
          <a:bodyPr wrap="square" rtlCol="0">
            <a:spAutoFit/>
          </a:bodyPr>
          <a:lstStyle/>
          <a:p>
            <a:pPr algn="r"/>
            <a:r>
              <a:rPr lang="en-US" sz="2000" b="0" dirty="0" smtClean="0">
                <a:solidFill>
                  <a:schemeClr val="bg1"/>
                </a:solidFill>
                <a:latin typeface="Calibri" pitchFamily="34" charset="0"/>
                <a:cs typeface="Calibri" pitchFamily="34" charset="0"/>
              </a:rPr>
              <a:t>Goran Banjac</a:t>
            </a:r>
          </a:p>
          <a:p>
            <a:pPr algn="r"/>
            <a:r>
              <a:rPr lang="en-US" sz="2000" b="0" dirty="0" smtClean="0">
                <a:solidFill>
                  <a:schemeClr val="bg1"/>
                </a:solidFill>
                <a:latin typeface="Calibri" pitchFamily="34" charset="0"/>
                <a:cs typeface="Calibri" pitchFamily="34" charset="0"/>
              </a:rPr>
              <a:t>goran.banjac@etfbl.net</a:t>
            </a:r>
            <a:endParaRPr lang="en-US" sz="2000" b="0" dirty="0">
              <a:solidFill>
                <a:schemeClr val="bg1"/>
              </a:solidFill>
              <a:latin typeface="Calibri" pitchFamily="34" charset="0"/>
              <a:cs typeface="Calibri" pitchFamily="34" charset="0"/>
            </a:endParaRPr>
          </a:p>
        </p:txBody>
      </p:sp>
      <p:cxnSp>
        <p:nvCxnSpPr>
          <p:cNvPr id="16" name="Straight Connector 15"/>
          <p:cNvCxnSpPr/>
          <p:nvPr userDrawn="1"/>
        </p:nvCxnSpPr>
        <p:spPr>
          <a:xfrm rot="5400000">
            <a:off x="8050905" y="6325137"/>
            <a:ext cx="99060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738085-94F4-48BB-8425-E022C1B56C7A}" type="datetime1">
              <a:rPr lang="en-US" smtClean="0"/>
              <a:pPr/>
              <a:t>9/6/2012</a:t>
            </a:fld>
            <a:endParaRPr lang="en-US"/>
          </a:p>
        </p:txBody>
      </p:sp>
      <p:sp>
        <p:nvSpPr>
          <p:cNvPr id="5" name="Footer Placeholder 4"/>
          <p:cNvSpPr>
            <a:spLocks noGrp="1"/>
          </p:cNvSpPr>
          <p:nvPr>
            <p:ph type="ftr" sz="quarter" idx="11"/>
          </p:nvPr>
        </p:nvSpPr>
        <p:spPr/>
        <p:txBody>
          <a:bodyPr/>
          <a:lstStyle>
            <a:extLst/>
          </a:lstStyle>
          <a:p>
            <a:r>
              <a:rPr lang="en-US" smtClean="0"/>
              <a:t>Conceptual data modeling</a:t>
            </a:r>
            <a:endParaRPr lang="en-US" dirty="0"/>
          </a:p>
        </p:txBody>
      </p:sp>
      <p:sp>
        <p:nvSpPr>
          <p:cNvPr id="6" name="Slide Number Placeholder 5"/>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6B68FA-A299-48DA-BCBD-FCD8052A99BC}" type="datetime1">
              <a:rPr lang="en-US" smtClean="0"/>
              <a:pPr/>
              <a:t>9/6/2012</a:t>
            </a:fld>
            <a:endParaRPr lang="en-US"/>
          </a:p>
        </p:txBody>
      </p:sp>
      <p:sp>
        <p:nvSpPr>
          <p:cNvPr id="5" name="Footer Placeholder 4"/>
          <p:cNvSpPr>
            <a:spLocks noGrp="1"/>
          </p:cNvSpPr>
          <p:nvPr>
            <p:ph type="ftr" sz="quarter" idx="11"/>
          </p:nvPr>
        </p:nvSpPr>
        <p:spPr/>
        <p:txBody>
          <a:bodyPr/>
          <a:lstStyle>
            <a:extLst/>
          </a:lstStyle>
          <a:p>
            <a:r>
              <a:rPr lang="en-US" smtClean="0"/>
              <a:t>Conceptual data modeling</a:t>
            </a:r>
            <a:endParaRPr lang="en-US" dirty="0"/>
          </a:p>
        </p:txBody>
      </p:sp>
      <p:sp>
        <p:nvSpPr>
          <p:cNvPr id="6" name="Slide Number Placeholder 5"/>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35F90-995B-439D-9403-B19C14985D8C}" type="datetime1">
              <a:rPr lang="en-US" smtClean="0"/>
              <a:pPr/>
              <a:t>9/6/2012</a:t>
            </a:fld>
            <a:endParaRPr lang="en-US"/>
          </a:p>
        </p:txBody>
      </p:sp>
      <p:sp>
        <p:nvSpPr>
          <p:cNvPr id="5" name="Footer Placeholder 4"/>
          <p:cNvSpPr>
            <a:spLocks noGrp="1"/>
          </p:cNvSpPr>
          <p:nvPr>
            <p:ph type="ftr" sz="quarter" idx="11"/>
          </p:nvPr>
        </p:nvSpPr>
        <p:spPr/>
        <p:txBody>
          <a:bodyPr/>
          <a:lstStyle>
            <a:extLst/>
          </a:lstStyle>
          <a:p>
            <a:r>
              <a:rPr lang="en-US" smtClean="0"/>
              <a:t>Conceptual data modeling</a:t>
            </a:r>
            <a:endParaRPr lang="en-US" dirty="0"/>
          </a:p>
        </p:txBody>
      </p:sp>
      <p:sp>
        <p:nvSpPr>
          <p:cNvPr id="6" name="Slide Number Placeholder 5"/>
          <p:cNvSpPr>
            <a:spLocks noGrp="1"/>
          </p:cNvSpPr>
          <p:nvPr>
            <p:ph type="sldNum" sz="quarter" idx="12"/>
          </p:nvPr>
        </p:nvSpPr>
        <p:spPr/>
        <p:txBody>
          <a:bodyPr/>
          <a:lstStyle>
            <a:extLst/>
          </a:lstStyle>
          <a:p>
            <a:fld id="{79F28CA7-C580-4A59-9D11-BFD87B3E484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34BFD7-4322-446F-9417-CC8205E09E74}" type="datetime1">
              <a:rPr lang="en-US" smtClean="0"/>
              <a:pPr/>
              <a:t>9/6/2012</a:t>
            </a:fld>
            <a:endParaRPr lang="en-US"/>
          </a:p>
        </p:txBody>
      </p:sp>
      <p:sp>
        <p:nvSpPr>
          <p:cNvPr id="5" name="Footer Placeholder 4"/>
          <p:cNvSpPr>
            <a:spLocks noGrp="1"/>
          </p:cNvSpPr>
          <p:nvPr>
            <p:ph type="ftr" sz="quarter" idx="11"/>
          </p:nvPr>
        </p:nvSpPr>
        <p:spPr/>
        <p:txBody>
          <a:bodyPr/>
          <a:lstStyle>
            <a:extLst/>
          </a:lstStyle>
          <a:p>
            <a:r>
              <a:rPr lang="en-US" smtClean="0"/>
              <a:t>Conceptual data modeling</a:t>
            </a:r>
            <a:endParaRPr lang="en-US" dirty="0"/>
          </a:p>
        </p:txBody>
      </p:sp>
      <p:sp>
        <p:nvSpPr>
          <p:cNvPr id="6" name="Slide Number Placeholder 5"/>
          <p:cNvSpPr>
            <a:spLocks noGrp="1"/>
          </p:cNvSpPr>
          <p:nvPr>
            <p:ph type="sldNum" sz="quarter" idx="12"/>
          </p:nvPr>
        </p:nvSpPr>
        <p:spPr/>
        <p:txBody>
          <a:bodyPr/>
          <a:lstStyle>
            <a:extLst/>
          </a:lstStyle>
          <a:p>
            <a:fld id="{79F28CA7-C580-4A59-9D11-BFD87B3E484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3C7F31-B8F0-4907-8D50-C8563217BEA5}" type="datetime1">
              <a:rPr lang="en-US" smtClean="0"/>
              <a:pPr/>
              <a:t>9/6/2012</a:t>
            </a:fld>
            <a:endParaRPr lang="en-US"/>
          </a:p>
        </p:txBody>
      </p:sp>
      <p:sp>
        <p:nvSpPr>
          <p:cNvPr id="6" name="Footer Placeholder 5"/>
          <p:cNvSpPr>
            <a:spLocks noGrp="1"/>
          </p:cNvSpPr>
          <p:nvPr>
            <p:ph type="ftr" sz="quarter" idx="11"/>
          </p:nvPr>
        </p:nvSpPr>
        <p:spPr/>
        <p:txBody>
          <a:bodyPr/>
          <a:lstStyle>
            <a:extLst/>
          </a:lstStyle>
          <a:p>
            <a:r>
              <a:rPr lang="en-US" smtClean="0"/>
              <a:t>Conceptual data modeling</a:t>
            </a:r>
            <a:endParaRPr lang="en-US" dirty="0"/>
          </a:p>
        </p:txBody>
      </p:sp>
      <p:sp>
        <p:nvSpPr>
          <p:cNvPr id="7" name="Slide Number Placeholder 6"/>
          <p:cNvSpPr>
            <a:spLocks noGrp="1"/>
          </p:cNvSpPr>
          <p:nvPr>
            <p:ph type="sldNum" sz="quarter" idx="12"/>
          </p:nvPr>
        </p:nvSpPr>
        <p:spPr/>
        <p:txBody>
          <a:bodyPr/>
          <a:lstStyle>
            <a:extLst/>
          </a:lstStyle>
          <a:p>
            <a:fld id="{79F28CA7-C580-4A59-9D11-BFD87B3E484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22CD56-4A4D-4268-AFD5-426E0A75A135}" type="datetime1">
              <a:rPr lang="en-US" smtClean="0"/>
              <a:pPr/>
              <a:t>9/6/2012</a:t>
            </a:fld>
            <a:endParaRPr lang="en-US"/>
          </a:p>
        </p:txBody>
      </p:sp>
      <p:sp>
        <p:nvSpPr>
          <p:cNvPr id="8" name="Footer Placeholder 7"/>
          <p:cNvSpPr>
            <a:spLocks noGrp="1"/>
          </p:cNvSpPr>
          <p:nvPr>
            <p:ph type="ftr" sz="quarter" idx="11"/>
          </p:nvPr>
        </p:nvSpPr>
        <p:spPr/>
        <p:txBody>
          <a:bodyPr/>
          <a:lstStyle>
            <a:extLst/>
          </a:lstStyle>
          <a:p>
            <a:r>
              <a:rPr lang="en-US" smtClean="0"/>
              <a:t>Conceptual data modeling</a:t>
            </a:r>
            <a:endParaRPr lang="en-US" dirty="0"/>
          </a:p>
        </p:txBody>
      </p:sp>
      <p:sp>
        <p:nvSpPr>
          <p:cNvPr id="9" name="Slide Number Placeholder 8"/>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99BB5F-7956-4C54-9D44-F06065926257}" type="datetime1">
              <a:rPr lang="en-US" smtClean="0"/>
              <a:pPr/>
              <a:t>9/6/2012</a:t>
            </a:fld>
            <a:endParaRPr lang="en-US"/>
          </a:p>
        </p:txBody>
      </p:sp>
      <p:sp>
        <p:nvSpPr>
          <p:cNvPr id="4" name="Footer Placeholder 3"/>
          <p:cNvSpPr>
            <a:spLocks noGrp="1"/>
          </p:cNvSpPr>
          <p:nvPr>
            <p:ph type="ftr" sz="quarter" idx="11"/>
          </p:nvPr>
        </p:nvSpPr>
        <p:spPr/>
        <p:txBody>
          <a:bodyPr/>
          <a:lstStyle>
            <a:extLst/>
          </a:lstStyle>
          <a:p>
            <a:r>
              <a:rPr lang="en-US" smtClean="0"/>
              <a:t>Conceptual data modeling</a:t>
            </a:r>
            <a:endParaRPr lang="en-US"/>
          </a:p>
        </p:txBody>
      </p:sp>
      <p:sp>
        <p:nvSpPr>
          <p:cNvPr id="5" name="Slide Number Placeholder 4"/>
          <p:cNvSpPr>
            <a:spLocks noGrp="1"/>
          </p:cNvSpPr>
          <p:nvPr>
            <p:ph type="sldNum" sz="quarter" idx="12"/>
          </p:nvPr>
        </p:nvSpPr>
        <p:spPr/>
        <p:txBody>
          <a:bodyPr/>
          <a:lstStyle>
            <a:extLst/>
          </a:lstStyle>
          <a:p>
            <a:fld id="{79F28CA7-C580-4A59-9D11-BFD87B3E484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B84687-DD2E-4C7C-8591-DC485324D180}" type="datetime1">
              <a:rPr lang="en-US" smtClean="0"/>
              <a:pPr/>
              <a:t>9/6/2012</a:t>
            </a:fld>
            <a:endParaRPr lang="en-US"/>
          </a:p>
        </p:txBody>
      </p:sp>
      <p:sp>
        <p:nvSpPr>
          <p:cNvPr id="3" name="Footer Placeholder 2"/>
          <p:cNvSpPr>
            <a:spLocks noGrp="1"/>
          </p:cNvSpPr>
          <p:nvPr>
            <p:ph type="ftr" sz="quarter" idx="11"/>
          </p:nvPr>
        </p:nvSpPr>
        <p:spPr/>
        <p:txBody>
          <a:bodyPr/>
          <a:lstStyle>
            <a:extLst/>
          </a:lstStyle>
          <a:p>
            <a:r>
              <a:rPr lang="en-US" smtClean="0"/>
              <a:t>Conceptual data modeling</a:t>
            </a:r>
            <a:endParaRPr lang="en-US" dirty="0"/>
          </a:p>
        </p:txBody>
      </p:sp>
      <p:sp>
        <p:nvSpPr>
          <p:cNvPr id="4" name="Slide Number Placeholder 3"/>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5754A4D-3BD0-411D-B368-BF60EAF34F8E}" type="datetime1">
              <a:rPr lang="en-US" smtClean="0"/>
              <a:pPr/>
              <a:t>9/6/2012</a:t>
            </a:fld>
            <a:endParaRPr lang="en-US"/>
          </a:p>
        </p:txBody>
      </p:sp>
      <p:sp>
        <p:nvSpPr>
          <p:cNvPr id="6" name="Footer Placeholder 5"/>
          <p:cNvSpPr>
            <a:spLocks noGrp="1"/>
          </p:cNvSpPr>
          <p:nvPr>
            <p:ph type="ftr" sz="quarter" idx="11"/>
          </p:nvPr>
        </p:nvSpPr>
        <p:spPr/>
        <p:txBody>
          <a:bodyPr/>
          <a:lstStyle>
            <a:extLst/>
          </a:lstStyle>
          <a:p>
            <a:r>
              <a:rPr lang="en-US" smtClean="0"/>
              <a:t>Conceptual data modeling</a:t>
            </a:r>
            <a:endParaRPr lang="en-US" dirty="0"/>
          </a:p>
        </p:txBody>
      </p:sp>
      <p:sp>
        <p:nvSpPr>
          <p:cNvPr id="7" name="Slide Number Placeholder 6"/>
          <p:cNvSpPr>
            <a:spLocks noGrp="1"/>
          </p:cNvSpPr>
          <p:nvPr>
            <p:ph type="sldNum" sz="quarter" idx="12"/>
          </p:nvPr>
        </p:nvSpPr>
        <p:spPr/>
        <p:txBody>
          <a:bodyPr/>
          <a:lstStyle>
            <a:extLst/>
          </a:lstStyle>
          <a:p>
            <a:fld id="{79F28CA7-C580-4A59-9D11-BFD87B3E48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01BC5B-EC97-4F2E-889D-03949CB5DE7C}" type="datetime1">
              <a:rPr lang="en-US" smtClean="0"/>
              <a:pPr/>
              <a:t>9/6/2012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Conceptual data modeling</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F28CA7-C580-4A59-9D11-BFD87B3E484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EF95BB-679A-456F-834F-99AE9E7732C9}" type="datetime1">
              <a:rPr lang="en-US" smtClean="0"/>
              <a:pPr/>
              <a:t>9/6/2012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Conceptual data modeling</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F28CA7-C580-4A59-9D11-BFD87B3E48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cap="small" dirty="0" smtClean="0"/>
              <a:t>Conceptual data modeling</a:t>
            </a:r>
            <a:endParaRPr lang="en-US" sz="5400" cap="small"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AF193A49-0151-4F27-B14D-1F75151EE36F}" type="datetime1">
              <a:rPr lang="en-US" smtClean="0"/>
              <a:pPr/>
              <a:t>9/6/2012</a:t>
            </a:fld>
            <a:endParaRPr lang="en-US" dirty="0"/>
          </a:p>
        </p:txBody>
      </p:sp>
      <p:sp>
        <p:nvSpPr>
          <p:cNvPr id="5" name="Title 1"/>
          <p:cNvSpPr txBox="1">
            <a:spLocks/>
          </p:cNvSpPr>
          <p:nvPr/>
        </p:nvSpPr>
        <p:spPr>
          <a:xfrm>
            <a:off x="685800" y="76200"/>
            <a:ext cx="7772400" cy="1829761"/>
          </a:xfrm>
          <a:prstGeom prst="rect">
            <a:avLst/>
          </a:prstGeom>
        </p:spPr>
        <p:txBody>
          <a:bodyPr vert="horz" anchor="t" anchorCtr="0">
            <a:normAutofit/>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700" b="1" i="0" u="none" strike="noStrike" kern="1200"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University of Banja</a:t>
            </a:r>
            <a:r>
              <a:rPr kumimoji="0" lang="en-US" sz="2700" b="1" i="0" u="none" strike="noStrike" kern="1200"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Luka</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2700" b="1" baseline="0" dirty="0" smtClean="0">
                <a:solidFill>
                  <a:schemeClr val="tx2"/>
                </a:solidFill>
                <a:effectLst>
                  <a:outerShdw blurRad="31750" dist="25400" dir="5400000" algn="tl" rotWithShape="0">
                    <a:srgbClr val="000000">
                      <a:alpha val="25000"/>
                    </a:srgbClr>
                  </a:outerShdw>
                </a:effectLst>
                <a:latin typeface="+mj-lt"/>
                <a:ea typeface="+mj-ea"/>
                <a:cs typeface="+mj-cs"/>
              </a:rPr>
              <a:t>Faculty</a:t>
            </a:r>
            <a:r>
              <a:rPr lang="en-US" sz="2700" b="1" dirty="0" smtClean="0">
                <a:solidFill>
                  <a:schemeClr val="tx2"/>
                </a:solidFill>
                <a:effectLst>
                  <a:outerShdw blurRad="31750" dist="25400" dir="5400000" algn="tl" rotWithShape="0">
                    <a:srgbClr val="000000">
                      <a:alpha val="25000"/>
                    </a:srgbClr>
                  </a:outerShdw>
                </a:effectLst>
                <a:latin typeface="+mj-lt"/>
                <a:ea typeface="+mj-ea"/>
                <a:cs typeface="+mj-cs"/>
              </a:rPr>
              <a:t> of Electrical Engineering</a:t>
            </a:r>
            <a:endParaRPr kumimoji="0" lang="en-US" sz="2700" b="1" i="0" u="none" strike="noStrike" kern="1200"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10</a:t>
            </a:fld>
            <a:endParaRPr lang="en-US"/>
          </a:p>
        </p:txBody>
      </p:sp>
      <p:sp>
        <p:nvSpPr>
          <p:cNvPr id="6" name="Title 5"/>
          <p:cNvSpPr>
            <a:spLocks noGrp="1"/>
          </p:cNvSpPr>
          <p:nvPr>
            <p:ph type="title"/>
          </p:nvPr>
        </p:nvSpPr>
        <p:spPr/>
        <p:txBody>
          <a:bodyPr/>
          <a:lstStyle/>
          <a:p>
            <a:r>
              <a:rPr lang="en-US" dirty="0" smtClean="0"/>
              <a:t>E-R model symbols</a:t>
            </a:r>
            <a:endParaRPr lang="en-US" dirty="0"/>
          </a:p>
        </p:txBody>
      </p:sp>
      <p:sp>
        <p:nvSpPr>
          <p:cNvPr id="31" name="Text Box 36"/>
          <p:cNvSpPr txBox="1">
            <a:spLocks noChangeArrowheads="1"/>
          </p:cNvSpPr>
          <p:nvPr/>
        </p:nvSpPr>
        <p:spPr bwMode="auto">
          <a:xfrm>
            <a:off x="6263640" y="2038350"/>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disjoint</a:t>
            </a:r>
          </a:p>
          <a:p>
            <a:pPr marL="0" marR="0" lvl="0" algn="l" defTabSz="914400" rtl="0" eaLnBrk="1" fontAlgn="base" latinLnBrk="0" hangingPunct="1">
              <a:lnSpc>
                <a:spcPct val="100000"/>
              </a:lnSpc>
              <a:spcBef>
                <a:spcPct val="0"/>
              </a:spcBef>
              <a:spcAft>
                <a:spcPct val="0"/>
              </a:spcAft>
              <a:buClrTx/>
              <a:buSzTx/>
              <a:buFontTx/>
              <a:buNone/>
              <a:tabLst/>
            </a:pPr>
            <a:r>
              <a:rPr lang="en-US" sz="1200" dirty="0" smtClean="0">
                <a:ea typeface="Times New Roman" pitchFamily="18" charset="0"/>
                <a:cs typeface="Times New Roman" pitchFamily="18" charset="0"/>
              </a:rPr>
              <a:t>s</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pecialization/</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generalization</a:t>
            </a:r>
            <a:endParaRPr kumimoji="0" lang="en-US" sz="1200" b="0" i="0" u="none" strike="noStrike" cap="none" normalizeH="0" baseline="0" dirty="0" smtClean="0">
              <a:ln>
                <a:noFill/>
              </a:ln>
              <a:solidFill>
                <a:schemeClr val="tx1"/>
              </a:solidFill>
              <a:effectLst/>
              <a:cs typeface="Arial" pitchFamily="34" charset="0"/>
            </a:endParaRPr>
          </a:p>
        </p:txBody>
      </p:sp>
      <p:sp>
        <p:nvSpPr>
          <p:cNvPr id="32" name="Text Box 34"/>
          <p:cNvSpPr txBox="1">
            <a:spLocks noChangeArrowheads="1"/>
          </p:cNvSpPr>
          <p:nvPr/>
        </p:nvSpPr>
        <p:spPr bwMode="auto">
          <a:xfrm>
            <a:off x="2225040" y="2930525"/>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total</a:t>
            </a:r>
          </a:p>
          <a:p>
            <a:pPr lvl="0" fontAlgn="base">
              <a:spcBef>
                <a:spcPct val="0"/>
              </a:spcBef>
              <a:spcAft>
                <a:spcPct val="0"/>
              </a:spcAft>
            </a:pPr>
            <a:r>
              <a:rPr lang="en-US" sz="1200" dirty="0" smtClean="0">
                <a:ea typeface="Times New Roman" pitchFamily="18" charset="0"/>
                <a:cs typeface="Times New Roman" pitchFamily="18" charset="0"/>
              </a:rPr>
              <a:t>specialization/</a:t>
            </a:r>
          </a:p>
          <a:p>
            <a:pPr lvl="0" fontAlgn="base">
              <a:spcBef>
                <a:spcPct val="0"/>
              </a:spcBef>
              <a:spcAft>
                <a:spcPct val="0"/>
              </a:spcAft>
            </a:pPr>
            <a:r>
              <a:rPr lang="en-US" sz="1200" dirty="0" smtClean="0">
                <a:ea typeface="Times New Roman" pitchFamily="18" charset="0"/>
                <a:cs typeface="Times New Roman" pitchFamily="18" charset="0"/>
              </a:rPr>
              <a:t>generalization</a:t>
            </a:r>
            <a:endParaRPr lang="en-US" sz="1200" dirty="0" smtClean="0">
              <a:cs typeface="Arial" pitchFamily="34" charset="0"/>
            </a:endParaRPr>
          </a:p>
          <a:p>
            <a:pPr marL="0" marR="0" lvl="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cs typeface="Arial" pitchFamily="34" charset="0"/>
            </a:endParaRPr>
          </a:p>
        </p:txBody>
      </p:sp>
      <p:sp>
        <p:nvSpPr>
          <p:cNvPr id="33" name="Text Box 33"/>
          <p:cNvSpPr txBox="1">
            <a:spLocks noChangeArrowheads="1"/>
          </p:cNvSpPr>
          <p:nvPr/>
        </p:nvSpPr>
        <p:spPr bwMode="auto">
          <a:xfrm>
            <a:off x="6263640" y="3117850"/>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lang="en-US" sz="1200" dirty="0" smtClean="0">
                <a:ea typeface="Times New Roman" pitchFamily="18" charset="0"/>
                <a:cs typeface="Times New Roman" pitchFamily="18" charset="0"/>
              </a:rPr>
              <a:t>union/category</a:t>
            </a:r>
            <a:endParaRPr kumimoji="0" lang="en-US" sz="1200" b="0" i="0" u="none" strike="noStrike" cap="none" normalizeH="0" baseline="0" dirty="0" smtClean="0">
              <a:ln>
                <a:noFill/>
              </a:ln>
              <a:solidFill>
                <a:schemeClr val="tx1"/>
              </a:solidFill>
              <a:effectLst/>
              <a:cs typeface="Arial" pitchFamily="34" charset="0"/>
            </a:endParaRPr>
          </a:p>
        </p:txBody>
      </p:sp>
      <p:sp>
        <p:nvSpPr>
          <p:cNvPr id="34" name="Text Box 32"/>
          <p:cNvSpPr txBox="1">
            <a:spLocks noChangeArrowheads="1"/>
          </p:cNvSpPr>
          <p:nvPr/>
        </p:nvSpPr>
        <p:spPr bwMode="auto">
          <a:xfrm>
            <a:off x="5181600" y="4533900"/>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cs typeface="Arial" pitchFamily="34" charset="0"/>
              </a:rPr>
              <a:t>aggregation</a:t>
            </a:r>
            <a:endParaRPr kumimoji="0" lang="en-US" sz="1100" b="0" i="0" u="none" strike="noStrike" cap="none" normalizeH="0" baseline="0" dirty="0" smtClean="0">
              <a:ln>
                <a:noFill/>
              </a:ln>
              <a:solidFill>
                <a:schemeClr val="tx1"/>
              </a:solidFill>
              <a:effectLst/>
              <a:cs typeface="Arial" pitchFamily="34" charset="0"/>
            </a:endParaRPr>
          </a:p>
        </p:txBody>
      </p:sp>
      <p:sp>
        <p:nvSpPr>
          <p:cNvPr id="35" name="Text Box 27"/>
          <p:cNvSpPr txBox="1">
            <a:spLocks noChangeArrowheads="1"/>
          </p:cNvSpPr>
          <p:nvPr/>
        </p:nvSpPr>
        <p:spPr bwMode="auto">
          <a:xfrm>
            <a:off x="2209800" y="1933575"/>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superclass/subclass</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relationship type</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(specialization/</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generalization)</a:t>
            </a:r>
            <a:endParaRPr kumimoji="0" lang="en-US" sz="1200" b="0" i="0" u="none" strike="noStrike" cap="none" normalizeH="0" baseline="0" dirty="0" smtClean="0">
              <a:ln>
                <a:noFill/>
              </a:ln>
              <a:solidFill>
                <a:schemeClr val="tx1"/>
              </a:solidFill>
              <a:effectLst/>
              <a:cs typeface="Arial" pitchFamily="34" charset="0"/>
            </a:endParaRPr>
          </a:p>
        </p:txBody>
      </p:sp>
      <p:cxnSp>
        <p:nvCxnSpPr>
          <p:cNvPr id="77" name="Straight Connector 76"/>
          <p:cNvCxnSpPr/>
          <p:nvPr/>
        </p:nvCxnSpPr>
        <p:spPr>
          <a:xfrm>
            <a:off x="853440" y="2781300"/>
            <a:ext cx="731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853440" y="3695700"/>
            <a:ext cx="731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53440" y="1866900"/>
            <a:ext cx="7315200" cy="0"/>
          </a:xfrm>
          <a:prstGeom prst="line">
            <a:avLst/>
          </a:prstGeom>
        </p:spPr>
        <p:style>
          <a:lnRef idx="1">
            <a:schemeClr val="accent1"/>
          </a:lnRef>
          <a:fillRef idx="0">
            <a:schemeClr val="accent1"/>
          </a:fillRef>
          <a:effectRef idx="0">
            <a:schemeClr val="accent1"/>
          </a:effectRef>
          <a:fontRef idx="minor">
            <a:schemeClr val="tx1"/>
          </a:fontRef>
        </p:style>
      </p:cxnSp>
      <p:sp>
        <p:nvSpPr>
          <p:cNvPr id="76" name="AutoShape 40"/>
          <p:cNvSpPr>
            <a:spLocks noChangeArrowheads="1"/>
          </p:cNvSpPr>
          <p:nvPr/>
        </p:nvSpPr>
        <p:spPr bwMode="auto">
          <a:xfrm rot="10800000">
            <a:off x="1143000" y="2194651"/>
            <a:ext cx="575945" cy="386624"/>
          </a:xfrm>
          <a:prstGeom prst="triangle">
            <a:avLst>
              <a:gd name="adj" fmla="val 50000"/>
            </a:avLst>
          </a:prstGeom>
          <a:solidFill>
            <a:srgbClr val="FFFFFF"/>
          </a:solidFill>
          <a:ln w="9525">
            <a:solidFill>
              <a:srgbClr val="000000"/>
            </a:solidFill>
            <a:miter lim="800000"/>
            <a:headEnd/>
            <a:tailEnd/>
          </a:ln>
        </p:spPr>
        <p:txBody>
          <a:bodyPr vert="horz" wrap="square" lIns="54000" tIns="0" rIns="54000" bIns="45720" numCol="1" anchor="t" anchorCtr="0" compatLnSpc="1">
            <a:prstTxWarp prst="textNoShape">
              <a:avLst/>
            </a:prstTxWarp>
          </a:bodyPr>
          <a:lstStyle/>
          <a:p>
            <a:pPr marL="0" marR="0" lvl="0" indent="269875"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6" name="AutoShape 39"/>
          <p:cNvSpPr>
            <a:spLocks noChangeShapeType="1"/>
          </p:cNvSpPr>
          <p:nvPr/>
        </p:nvSpPr>
        <p:spPr bwMode="auto">
          <a:xfrm>
            <a:off x="1428182" y="2005355"/>
            <a:ext cx="2790" cy="1892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Text Box 27"/>
          <p:cNvSpPr txBox="1">
            <a:spLocks noChangeArrowheads="1"/>
          </p:cNvSpPr>
          <p:nvPr/>
        </p:nvSpPr>
        <p:spPr bwMode="auto">
          <a:xfrm>
            <a:off x="1285875" y="2219325"/>
            <a:ext cx="3048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ISA</a:t>
            </a:r>
            <a:endParaRPr kumimoji="0" lang="en-US" sz="1100" b="0" i="0" u="none" strike="noStrike" cap="none" normalizeH="0" baseline="0" dirty="0" smtClean="0">
              <a:ln>
                <a:noFill/>
              </a:ln>
              <a:solidFill>
                <a:schemeClr val="tx1"/>
              </a:solidFill>
              <a:effectLst/>
              <a:cs typeface="Arial" pitchFamily="34" charset="0"/>
            </a:endParaRPr>
          </a:p>
        </p:txBody>
      </p:sp>
      <p:sp>
        <p:nvSpPr>
          <p:cNvPr id="90" name="AutoShape 40"/>
          <p:cNvSpPr>
            <a:spLocks noChangeArrowheads="1"/>
          </p:cNvSpPr>
          <p:nvPr/>
        </p:nvSpPr>
        <p:spPr bwMode="auto">
          <a:xfrm rot="10800000">
            <a:off x="5114925" y="2181225"/>
            <a:ext cx="575945" cy="386624"/>
          </a:xfrm>
          <a:prstGeom prst="triangle">
            <a:avLst>
              <a:gd name="adj" fmla="val 50000"/>
            </a:avLst>
          </a:prstGeom>
          <a:solidFill>
            <a:srgbClr val="FFFFFF"/>
          </a:solidFill>
          <a:ln w="9525">
            <a:solidFill>
              <a:srgbClr val="000000"/>
            </a:solidFill>
            <a:miter lim="800000"/>
            <a:headEnd/>
            <a:tailEnd/>
          </a:ln>
        </p:spPr>
        <p:txBody>
          <a:bodyPr vert="horz" wrap="square" lIns="54000" tIns="0" rIns="54000" bIns="45720" numCol="1" anchor="t" anchorCtr="0" compatLnSpc="1">
            <a:prstTxWarp prst="textNoShape">
              <a:avLst/>
            </a:prstTxWarp>
          </a:bodyPr>
          <a:lstStyle/>
          <a:p>
            <a:pPr marL="0" marR="0" lvl="0" indent="269875"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 name="AutoShape 39"/>
          <p:cNvSpPr>
            <a:spLocks noChangeShapeType="1"/>
          </p:cNvSpPr>
          <p:nvPr/>
        </p:nvSpPr>
        <p:spPr bwMode="auto">
          <a:xfrm>
            <a:off x="5400107" y="1991929"/>
            <a:ext cx="2790" cy="1892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Text Box 27"/>
          <p:cNvSpPr txBox="1">
            <a:spLocks noChangeArrowheads="1"/>
          </p:cNvSpPr>
          <p:nvPr/>
        </p:nvSpPr>
        <p:spPr bwMode="auto">
          <a:xfrm>
            <a:off x="5257800" y="2215424"/>
            <a:ext cx="3048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ISA</a:t>
            </a:r>
            <a:endParaRPr kumimoji="0" lang="en-US" sz="1100" b="0" i="0" u="none" strike="noStrike" cap="none" normalizeH="0" baseline="0" dirty="0" smtClean="0">
              <a:ln>
                <a:noFill/>
              </a:ln>
              <a:solidFill>
                <a:schemeClr val="tx1"/>
              </a:solidFill>
              <a:effectLst/>
              <a:cs typeface="Arial" pitchFamily="34" charset="0"/>
            </a:endParaRPr>
          </a:p>
        </p:txBody>
      </p:sp>
      <p:sp>
        <p:nvSpPr>
          <p:cNvPr id="96" name="Text Box 36"/>
          <p:cNvSpPr txBox="1">
            <a:spLocks noChangeArrowheads="1"/>
          </p:cNvSpPr>
          <p:nvPr/>
        </p:nvSpPr>
        <p:spPr bwMode="auto">
          <a:xfrm>
            <a:off x="5648325" y="2276475"/>
            <a:ext cx="6858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disjoint</a:t>
            </a:r>
            <a:endParaRPr kumimoji="0" lang="en-US" sz="1100" b="0" i="0" u="none" strike="noStrike" cap="none" normalizeH="0" baseline="0" dirty="0" smtClean="0">
              <a:ln>
                <a:noFill/>
              </a:ln>
              <a:solidFill>
                <a:schemeClr val="tx1"/>
              </a:solidFill>
              <a:effectLst/>
              <a:cs typeface="Arial" pitchFamily="34" charset="0"/>
            </a:endParaRPr>
          </a:p>
        </p:txBody>
      </p:sp>
      <p:cxnSp>
        <p:nvCxnSpPr>
          <p:cNvPr id="97" name="Straight Connector 96"/>
          <p:cNvCxnSpPr/>
          <p:nvPr/>
        </p:nvCxnSpPr>
        <p:spPr>
          <a:xfrm>
            <a:off x="850392" y="5753100"/>
            <a:ext cx="7315200" cy="0"/>
          </a:xfrm>
          <a:prstGeom prst="line">
            <a:avLst/>
          </a:prstGeom>
        </p:spPr>
        <p:style>
          <a:lnRef idx="1">
            <a:schemeClr val="accent1"/>
          </a:lnRef>
          <a:fillRef idx="0">
            <a:schemeClr val="accent1"/>
          </a:fillRef>
          <a:effectRef idx="0">
            <a:schemeClr val="accent1"/>
          </a:effectRef>
          <a:fontRef idx="minor">
            <a:schemeClr val="tx1"/>
          </a:fontRef>
        </p:style>
      </p:cxnSp>
      <p:sp>
        <p:nvSpPr>
          <p:cNvPr id="98" name="AutoShape 87"/>
          <p:cNvSpPr>
            <a:spLocks noChangeArrowheads="1"/>
          </p:cNvSpPr>
          <p:nvPr/>
        </p:nvSpPr>
        <p:spPr bwMode="auto">
          <a:xfrm rot="10800000">
            <a:off x="1143000" y="3146425"/>
            <a:ext cx="575945" cy="360029"/>
          </a:xfrm>
          <a:prstGeom prst="triangle">
            <a:avLst>
              <a:gd name="adj" fmla="val 50000"/>
            </a:avLst>
          </a:prstGeom>
          <a:solidFill>
            <a:srgbClr val="FFFFFF"/>
          </a:solidFill>
          <a:ln w="9525">
            <a:solidFill>
              <a:srgbClr val="000000"/>
            </a:solidFill>
            <a:miter lim="800000"/>
            <a:headEnd/>
            <a:tailEnd/>
          </a:ln>
        </p:spPr>
        <p:txBody>
          <a:bodyPr vert="horz" wrap="square" lIns="54000" tIns="0" rIns="54000" bIns="45720" numCol="1" anchor="t" anchorCtr="0" compatLnSpc="1">
            <a:prstTxWarp prst="textNoShape">
              <a:avLst/>
            </a:prstTxWarp>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9" name="AutoShape 86"/>
          <p:cNvSpPr>
            <a:spLocks noChangeShapeType="1"/>
          </p:cNvSpPr>
          <p:nvPr/>
        </p:nvSpPr>
        <p:spPr bwMode="auto">
          <a:xfrm>
            <a:off x="1407795" y="2964823"/>
            <a:ext cx="635" cy="17969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AutoShape 85"/>
          <p:cNvSpPr>
            <a:spLocks noChangeShapeType="1"/>
          </p:cNvSpPr>
          <p:nvPr/>
        </p:nvSpPr>
        <p:spPr bwMode="auto">
          <a:xfrm>
            <a:off x="1458595" y="2964823"/>
            <a:ext cx="635" cy="17969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Text Box 27"/>
          <p:cNvSpPr txBox="1">
            <a:spLocks noChangeArrowheads="1"/>
          </p:cNvSpPr>
          <p:nvPr/>
        </p:nvSpPr>
        <p:spPr bwMode="auto">
          <a:xfrm>
            <a:off x="1285875" y="3171825"/>
            <a:ext cx="3048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ISA</a:t>
            </a:r>
            <a:endParaRPr kumimoji="0" lang="en-US" sz="1100" b="0" i="0" u="none" strike="noStrike" cap="none" normalizeH="0" baseline="0" dirty="0" smtClean="0">
              <a:ln>
                <a:noFill/>
              </a:ln>
              <a:solidFill>
                <a:schemeClr val="tx1"/>
              </a:solidFill>
              <a:effectLst/>
              <a:cs typeface="Arial" pitchFamily="34" charset="0"/>
            </a:endParaRPr>
          </a:p>
        </p:txBody>
      </p:sp>
      <p:sp>
        <p:nvSpPr>
          <p:cNvPr id="102" name="AutoShape 40"/>
          <p:cNvSpPr>
            <a:spLocks noChangeArrowheads="1"/>
          </p:cNvSpPr>
          <p:nvPr/>
        </p:nvSpPr>
        <p:spPr bwMode="auto">
          <a:xfrm rot="10800000">
            <a:off x="5114925" y="3137625"/>
            <a:ext cx="575945" cy="386624"/>
          </a:xfrm>
          <a:prstGeom prst="triangle">
            <a:avLst>
              <a:gd name="adj" fmla="val 50000"/>
            </a:avLst>
          </a:prstGeom>
          <a:solidFill>
            <a:srgbClr val="FFFFFF"/>
          </a:solidFill>
          <a:ln w="9525">
            <a:solidFill>
              <a:srgbClr val="000000"/>
            </a:solidFill>
            <a:miter lim="800000"/>
            <a:headEnd/>
            <a:tailEnd/>
          </a:ln>
        </p:spPr>
        <p:txBody>
          <a:bodyPr vert="horz" wrap="square" lIns="54000" tIns="0" rIns="54000" bIns="45720" numCol="1" anchor="t" anchorCtr="0" compatLnSpc="1">
            <a:prstTxWarp prst="textNoShape">
              <a:avLst/>
            </a:prstTxWarp>
          </a:bodyPr>
          <a:lstStyle/>
          <a:p>
            <a:pPr marL="0" marR="0" lvl="0" indent="269875"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 name="AutoShape 39"/>
          <p:cNvSpPr>
            <a:spLocks noChangeShapeType="1"/>
          </p:cNvSpPr>
          <p:nvPr/>
        </p:nvSpPr>
        <p:spPr bwMode="auto">
          <a:xfrm>
            <a:off x="5400107" y="2948329"/>
            <a:ext cx="2790" cy="1892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Text Box 27"/>
          <p:cNvSpPr txBox="1">
            <a:spLocks noChangeArrowheads="1"/>
          </p:cNvSpPr>
          <p:nvPr/>
        </p:nvSpPr>
        <p:spPr bwMode="auto">
          <a:xfrm>
            <a:off x="5172075" y="3133724"/>
            <a:ext cx="4572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union</a:t>
            </a:r>
            <a:endParaRPr kumimoji="0" lang="en-US" sz="1100" b="0" i="0" u="none" strike="noStrike" cap="none" normalizeH="0" baseline="0" dirty="0" smtClean="0">
              <a:ln>
                <a:noFill/>
              </a:ln>
              <a:solidFill>
                <a:schemeClr val="tx1"/>
              </a:solidFill>
              <a:effectLst/>
              <a:cs typeface="Arial" pitchFamily="34" charset="0"/>
            </a:endParaRPr>
          </a:p>
        </p:txBody>
      </p:sp>
      <p:sp>
        <p:nvSpPr>
          <p:cNvPr id="105" name="AutoShape 65"/>
          <p:cNvSpPr>
            <a:spLocks noChangeArrowheads="1"/>
          </p:cNvSpPr>
          <p:nvPr/>
        </p:nvSpPr>
        <p:spPr bwMode="auto">
          <a:xfrm>
            <a:off x="3578225" y="4000499"/>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106" name="AutoShape 64"/>
          <p:cNvSpPr>
            <a:spLocks noChangeShapeType="1"/>
          </p:cNvSpPr>
          <p:nvPr/>
        </p:nvSpPr>
        <p:spPr bwMode="auto">
          <a:xfrm>
            <a:off x="4117975" y="4216390"/>
            <a:ext cx="215900" cy="63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107" name="AutoShape 63"/>
          <p:cNvSpPr>
            <a:spLocks noChangeShapeType="1"/>
          </p:cNvSpPr>
          <p:nvPr/>
        </p:nvSpPr>
        <p:spPr bwMode="auto">
          <a:xfrm>
            <a:off x="3362325" y="4215755"/>
            <a:ext cx="215900" cy="63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108" name="Rectangle 90"/>
          <p:cNvSpPr>
            <a:spLocks noChangeArrowheads="1"/>
          </p:cNvSpPr>
          <p:nvPr/>
        </p:nvSpPr>
        <p:spPr bwMode="auto">
          <a:xfrm>
            <a:off x="2835275" y="4076699"/>
            <a:ext cx="520065" cy="289547"/>
          </a:xfrm>
          <a:prstGeom prst="rect">
            <a:avLst/>
          </a:prstGeom>
          <a:solidFill>
            <a:srgbClr val="FFFFFF"/>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Е1</a:t>
            </a:r>
            <a:endParaRPr kumimoji="0" lang="en-US" sz="1100" b="0" i="1" u="none" strike="noStrike" cap="none" normalizeH="0" baseline="0" dirty="0" smtClean="0">
              <a:ln>
                <a:noFill/>
              </a:ln>
              <a:solidFill>
                <a:schemeClr val="tx1"/>
              </a:solidFill>
              <a:effectLst/>
              <a:cs typeface="Arial" pitchFamily="34" charset="0"/>
            </a:endParaRPr>
          </a:p>
        </p:txBody>
      </p:sp>
      <p:sp>
        <p:nvSpPr>
          <p:cNvPr id="109" name="Rectangle 90"/>
          <p:cNvSpPr>
            <a:spLocks noChangeArrowheads="1"/>
          </p:cNvSpPr>
          <p:nvPr/>
        </p:nvSpPr>
        <p:spPr bwMode="auto">
          <a:xfrm>
            <a:off x="4340225" y="4076699"/>
            <a:ext cx="520065" cy="289547"/>
          </a:xfrm>
          <a:prstGeom prst="rect">
            <a:avLst/>
          </a:prstGeom>
          <a:solidFill>
            <a:srgbClr val="FFFFFF"/>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Е2</a:t>
            </a:r>
            <a:endParaRPr kumimoji="0" lang="en-US" sz="1100" b="0" i="1" u="none" strike="noStrike" cap="none" normalizeH="0" baseline="0" dirty="0" smtClean="0">
              <a:ln>
                <a:noFill/>
              </a:ln>
              <a:solidFill>
                <a:schemeClr val="tx1"/>
              </a:solidFill>
              <a:effectLst/>
              <a:cs typeface="Arial" pitchFamily="34" charset="0"/>
            </a:endParaRPr>
          </a:p>
        </p:txBody>
      </p:sp>
      <p:sp>
        <p:nvSpPr>
          <p:cNvPr id="110" name="AutoShape 65"/>
          <p:cNvSpPr>
            <a:spLocks noChangeArrowheads="1"/>
          </p:cNvSpPr>
          <p:nvPr/>
        </p:nvSpPr>
        <p:spPr bwMode="auto">
          <a:xfrm>
            <a:off x="3578225" y="4648218"/>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111" name="Rectangle 90"/>
          <p:cNvSpPr>
            <a:spLocks noChangeArrowheads="1"/>
          </p:cNvSpPr>
          <p:nvPr/>
        </p:nvSpPr>
        <p:spPr bwMode="auto">
          <a:xfrm>
            <a:off x="3584575" y="5286374"/>
            <a:ext cx="520065" cy="289547"/>
          </a:xfrm>
          <a:prstGeom prst="rect">
            <a:avLst/>
          </a:prstGeom>
          <a:solidFill>
            <a:srgbClr val="FFFFFF"/>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Е3</a:t>
            </a:r>
            <a:endParaRPr kumimoji="0" lang="en-US" sz="1100" b="0" i="1" u="none" strike="noStrike" cap="none" normalizeH="0" baseline="0" dirty="0" smtClean="0">
              <a:ln>
                <a:noFill/>
              </a:ln>
              <a:solidFill>
                <a:schemeClr val="tx1"/>
              </a:solidFill>
              <a:effectLst/>
              <a:cs typeface="Arial" pitchFamily="34" charset="0"/>
            </a:endParaRPr>
          </a:p>
        </p:txBody>
      </p:sp>
      <p:cxnSp>
        <p:nvCxnSpPr>
          <p:cNvPr id="114" name="Straight Connector 113"/>
          <p:cNvCxnSpPr>
            <a:stCxn id="105" idx="2"/>
            <a:endCxn id="110" idx="0"/>
          </p:cNvCxnSpPr>
          <p:nvPr/>
        </p:nvCxnSpPr>
        <p:spPr>
          <a:xfrm>
            <a:off x="3848100" y="4432280"/>
            <a:ext cx="0" cy="215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10" idx="2"/>
            <a:endCxn id="111" idx="0"/>
          </p:cNvCxnSpPr>
          <p:nvPr/>
        </p:nvCxnSpPr>
        <p:spPr>
          <a:xfrm flipH="1">
            <a:off x="3844608" y="5079999"/>
            <a:ext cx="3492" cy="206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3578225" y="4076699"/>
            <a:ext cx="533400" cy="261610"/>
          </a:xfrm>
          <a:prstGeom prst="rect">
            <a:avLst/>
          </a:prstGeom>
          <a:noFill/>
        </p:spPr>
        <p:txBody>
          <a:bodyPr wrap="square" rtlCol="0">
            <a:spAutoFit/>
          </a:bodyPr>
          <a:lstStyle/>
          <a:p>
            <a:pPr algn="ctr"/>
            <a:r>
              <a:rPr lang="en-US" sz="1100" i="1" dirty="0" smtClean="0"/>
              <a:t>R1</a:t>
            </a:r>
            <a:endParaRPr lang="en-US" sz="1100" i="1" dirty="0"/>
          </a:p>
        </p:txBody>
      </p:sp>
      <p:sp>
        <p:nvSpPr>
          <p:cNvPr id="118" name="TextBox 117"/>
          <p:cNvSpPr txBox="1"/>
          <p:nvPr/>
        </p:nvSpPr>
        <p:spPr>
          <a:xfrm>
            <a:off x="3581400" y="4733924"/>
            <a:ext cx="533400" cy="261610"/>
          </a:xfrm>
          <a:prstGeom prst="rect">
            <a:avLst/>
          </a:prstGeom>
          <a:noFill/>
        </p:spPr>
        <p:txBody>
          <a:bodyPr wrap="square" rtlCol="0">
            <a:spAutoFit/>
          </a:bodyPr>
          <a:lstStyle/>
          <a:p>
            <a:pPr algn="ctr"/>
            <a:r>
              <a:rPr lang="en-US" sz="1100" i="1" dirty="0" smtClean="0"/>
              <a:t>R2</a:t>
            </a:r>
            <a:endParaRPr lang="en-US" sz="1100" i="1" dirty="0"/>
          </a:p>
        </p:txBody>
      </p:sp>
      <p:sp>
        <p:nvSpPr>
          <p:cNvPr id="119" name="Rectangle 90"/>
          <p:cNvSpPr>
            <a:spLocks noChangeArrowheads="1"/>
          </p:cNvSpPr>
          <p:nvPr/>
        </p:nvSpPr>
        <p:spPr bwMode="auto">
          <a:xfrm>
            <a:off x="2743200" y="3924300"/>
            <a:ext cx="2209800" cy="616572"/>
          </a:xfrm>
          <a:prstGeom prst="rect">
            <a:avLst/>
          </a:prstGeom>
          <a:no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11</a:t>
            </a:fld>
            <a:endParaRPr lang="en-US"/>
          </a:p>
        </p:txBody>
      </p:sp>
      <p:sp>
        <p:nvSpPr>
          <p:cNvPr id="6" name="Title 5"/>
          <p:cNvSpPr>
            <a:spLocks noGrp="1"/>
          </p:cNvSpPr>
          <p:nvPr>
            <p:ph type="title"/>
          </p:nvPr>
        </p:nvSpPr>
        <p:spPr/>
        <p:txBody>
          <a:bodyPr/>
          <a:lstStyle/>
          <a:p>
            <a:r>
              <a:rPr lang="en-US" dirty="0" smtClean="0"/>
              <a:t>Alternative E-R notations</a:t>
            </a:r>
            <a:endParaRPr lang="en-US" dirty="0"/>
          </a:p>
        </p:txBody>
      </p:sp>
      <p:sp>
        <p:nvSpPr>
          <p:cNvPr id="7" name="Rectangle 31"/>
          <p:cNvSpPr>
            <a:spLocks noChangeArrowheads="1"/>
          </p:cNvSpPr>
          <p:nvPr/>
        </p:nvSpPr>
        <p:spPr bwMode="auto">
          <a:xfrm>
            <a:off x="1596828" y="1933575"/>
            <a:ext cx="520037" cy="1097280"/>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13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Е</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lnSpc>
                <a:spcPct val="100000"/>
              </a:lnSpc>
              <a:spcBef>
                <a:spcPts val="80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   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1</a:t>
            </a: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2</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3</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cs typeface="Arial" pitchFamily="34" charset="0"/>
            </a:endParaRPr>
          </a:p>
        </p:txBody>
      </p:sp>
      <p:sp>
        <p:nvSpPr>
          <p:cNvPr id="8" name="AutoShape 30"/>
          <p:cNvSpPr>
            <a:spLocks noChangeShapeType="1"/>
          </p:cNvSpPr>
          <p:nvPr/>
        </p:nvSpPr>
        <p:spPr bwMode="auto">
          <a:xfrm>
            <a:off x="1596828" y="2201534"/>
            <a:ext cx="52003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9" name="Text Box 28"/>
          <p:cNvSpPr txBox="1">
            <a:spLocks noChangeArrowheads="1"/>
          </p:cNvSpPr>
          <p:nvPr/>
        </p:nvSpPr>
        <p:spPr bwMode="auto">
          <a:xfrm>
            <a:off x="218215" y="1388754"/>
            <a:ext cx="256032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ea typeface="Times New Roman" pitchFamily="18" charset="0"/>
                <a:cs typeface="Times New Roman" pitchFamily="18" charset="0"/>
              </a:rPr>
              <a:t>Entities and attributes</a:t>
            </a:r>
            <a:endParaRPr kumimoji="0" lang="en-US" sz="1400" b="0" i="0" u="none" strike="noStrike" cap="none" normalizeH="0" baseline="0" dirty="0" smtClean="0">
              <a:ln>
                <a:noFill/>
              </a:ln>
              <a:solidFill>
                <a:schemeClr val="tx1"/>
              </a:solidFill>
              <a:effectLst/>
              <a:cs typeface="Arial" pitchFamily="34" charset="0"/>
            </a:endParaRPr>
          </a:p>
        </p:txBody>
      </p:sp>
      <p:sp>
        <p:nvSpPr>
          <p:cNvPr id="10" name="Rectangle 25"/>
          <p:cNvSpPr>
            <a:spLocks noChangeArrowheads="1"/>
          </p:cNvSpPr>
          <p:nvPr/>
        </p:nvSpPr>
        <p:spPr bwMode="auto">
          <a:xfrm>
            <a:off x="2233705" y="2300589"/>
            <a:ext cx="640080" cy="36576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Е</a:t>
            </a:r>
            <a:endParaRPr kumimoji="0" lang="en-US" sz="1100" b="0" i="0" u="none" strike="noStrike" cap="none" normalizeH="0" baseline="0" dirty="0" smtClean="0">
              <a:ln>
                <a:noFill/>
              </a:ln>
              <a:solidFill>
                <a:schemeClr val="tx1"/>
              </a:solidFill>
              <a:effectLst/>
              <a:cs typeface="Arial" pitchFamily="34" charset="0"/>
            </a:endParaRPr>
          </a:p>
        </p:txBody>
      </p:sp>
      <p:sp>
        <p:nvSpPr>
          <p:cNvPr id="11" name="Rectangle 15"/>
          <p:cNvSpPr>
            <a:spLocks noChangeArrowheads="1"/>
          </p:cNvSpPr>
          <p:nvPr/>
        </p:nvSpPr>
        <p:spPr bwMode="auto">
          <a:xfrm>
            <a:off x="314199" y="1933575"/>
            <a:ext cx="520037" cy="1097280"/>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14000"/>
              </a:lnSpc>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1</a:t>
            </a: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t>
            </a:r>
          </a:p>
          <a:p>
            <a:pPr marL="0" marR="0" lvl="0" algn="ctr" defTabSz="914400" rtl="0" eaLnBrk="1" fontAlgn="base" latinLnBrk="0" hangingPunct="1">
              <a:spcBef>
                <a:spcPts val="60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2</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3</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cs typeface="Arial" pitchFamily="34" charset="0"/>
            </a:endParaRPr>
          </a:p>
          <a:p>
            <a:pPr marL="0" marR="0" lvl="0" indent="269875" algn="l" defTabSz="914400" rtl="0" eaLnBrk="0" fontAlgn="base" latinLnBrk="0" hangingPunct="0">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cs typeface="Arial" pitchFamily="34" charset="0"/>
            </a:endParaRPr>
          </a:p>
        </p:txBody>
      </p:sp>
      <p:sp>
        <p:nvSpPr>
          <p:cNvPr id="12" name="AutoShape 14"/>
          <p:cNvSpPr>
            <a:spLocks noChangeShapeType="1"/>
          </p:cNvSpPr>
          <p:nvPr/>
        </p:nvSpPr>
        <p:spPr bwMode="auto">
          <a:xfrm>
            <a:off x="314199" y="2200264"/>
            <a:ext cx="52003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13" name="Text Box 13"/>
          <p:cNvSpPr txBox="1">
            <a:spLocks noChangeArrowheads="1"/>
          </p:cNvSpPr>
          <p:nvPr/>
        </p:nvSpPr>
        <p:spPr bwMode="auto">
          <a:xfrm>
            <a:off x="344043" y="1729746"/>
            <a:ext cx="277480" cy="167633"/>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E</a:t>
            </a:r>
            <a:endParaRPr kumimoji="0" lang="en-US" sz="1100" b="0" i="0" u="none" strike="noStrike" cap="none" normalizeH="0" baseline="0" dirty="0" smtClean="0">
              <a:ln>
                <a:noFill/>
              </a:ln>
              <a:solidFill>
                <a:schemeClr val="tx1"/>
              </a:solidFill>
              <a:effectLst/>
              <a:cs typeface="Arial" pitchFamily="34" charset="0"/>
            </a:endParaRPr>
          </a:p>
        </p:txBody>
      </p:sp>
      <p:sp>
        <p:nvSpPr>
          <p:cNvPr id="14" name="Rectangle 11"/>
          <p:cNvSpPr>
            <a:spLocks noChangeArrowheads="1"/>
          </p:cNvSpPr>
          <p:nvPr/>
        </p:nvSpPr>
        <p:spPr bwMode="auto">
          <a:xfrm>
            <a:off x="953545" y="1933575"/>
            <a:ext cx="520038" cy="1097280"/>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13000"/>
              </a:lnSpc>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Е</a:t>
            </a:r>
            <a:endParaRPr lang="en-US" sz="1100" dirty="0" smtClean="0">
              <a:cs typeface="Arial" pitchFamily="34" charset="0"/>
            </a:endParaRPr>
          </a:p>
          <a:p>
            <a:pPr marL="0" marR="0" lvl="0" algn="ctr" defTabSz="914400" rtl="0" eaLnBrk="1" fontAlgn="base" latinLnBrk="0" hangingPunct="1">
              <a:lnSpc>
                <a:spcPct val="100000"/>
              </a:lnSpc>
              <a:spcBef>
                <a:spcPts val="80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1</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lnSpc>
                <a:spcPct val="100000"/>
              </a:lnSpc>
              <a:spcBef>
                <a:spcPts val="60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2</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3</a:t>
            </a:r>
            <a:endParaRPr kumimoji="0" lang="en-US" sz="1100" b="0" i="0" u="none" strike="noStrike" cap="none" normalizeH="0" baseline="0" dirty="0" smtClean="0">
              <a:ln>
                <a:noFill/>
              </a:ln>
              <a:solidFill>
                <a:schemeClr val="tx1"/>
              </a:solidFill>
              <a:effectLst/>
              <a:cs typeface="Arial" pitchFamily="34" charset="0"/>
            </a:endParaRPr>
          </a:p>
          <a:p>
            <a:pPr marL="0" marR="0" lvl="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cs typeface="Arial" pitchFamily="34" charset="0"/>
            </a:endParaRPr>
          </a:p>
        </p:txBody>
      </p:sp>
      <p:sp>
        <p:nvSpPr>
          <p:cNvPr id="15" name="AutoShape 10"/>
          <p:cNvSpPr>
            <a:spLocks noChangeShapeType="1"/>
          </p:cNvSpPr>
          <p:nvPr/>
        </p:nvSpPr>
        <p:spPr bwMode="auto">
          <a:xfrm>
            <a:off x="953547" y="2200264"/>
            <a:ext cx="520038"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30" name="Oval 22"/>
          <p:cNvSpPr>
            <a:spLocks noChangeArrowheads="1"/>
          </p:cNvSpPr>
          <p:nvPr/>
        </p:nvSpPr>
        <p:spPr bwMode="auto">
          <a:xfrm flipH="1">
            <a:off x="3200188" y="2293002"/>
            <a:ext cx="64767" cy="64767"/>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31" name="Oval 21"/>
          <p:cNvSpPr>
            <a:spLocks noChangeArrowheads="1"/>
          </p:cNvSpPr>
          <p:nvPr/>
        </p:nvSpPr>
        <p:spPr bwMode="auto">
          <a:xfrm flipH="1">
            <a:off x="3200188" y="2443011"/>
            <a:ext cx="64767" cy="6476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32" name="Oval 20"/>
          <p:cNvSpPr>
            <a:spLocks noChangeArrowheads="1"/>
          </p:cNvSpPr>
          <p:nvPr/>
        </p:nvSpPr>
        <p:spPr bwMode="auto">
          <a:xfrm flipH="1">
            <a:off x="3200188" y="2585878"/>
            <a:ext cx="64767" cy="6476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33" name="Text Box 19"/>
          <p:cNvSpPr txBox="1">
            <a:spLocks noChangeArrowheads="1"/>
          </p:cNvSpPr>
          <p:nvPr/>
        </p:nvSpPr>
        <p:spPr bwMode="auto">
          <a:xfrm>
            <a:off x="3301519" y="2371719"/>
            <a:ext cx="228599" cy="22860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2</a:t>
            </a:r>
            <a:endParaRPr kumimoji="0" lang="en-US" sz="1100" b="0" i="0" u="none" strike="noStrike" cap="none" normalizeH="0" baseline="0" dirty="0" smtClean="0">
              <a:ln>
                <a:noFill/>
              </a:ln>
              <a:solidFill>
                <a:schemeClr val="tx1"/>
              </a:solidFill>
              <a:effectLst/>
              <a:cs typeface="Arial" pitchFamily="34" charset="0"/>
            </a:endParaRPr>
          </a:p>
        </p:txBody>
      </p:sp>
      <p:sp>
        <p:nvSpPr>
          <p:cNvPr id="36" name="Text Box 5"/>
          <p:cNvSpPr txBox="1">
            <a:spLocks noChangeArrowheads="1"/>
          </p:cNvSpPr>
          <p:nvPr/>
        </p:nvSpPr>
        <p:spPr bwMode="auto">
          <a:xfrm>
            <a:off x="2210845" y="2764155"/>
            <a:ext cx="1581150" cy="38862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Batini / Ceri / Navathe</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notation</a:t>
            </a:r>
            <a:endParaRPr kumimoji="0" lang="en-US" sz="1200" b="0" i="0" u="none" strike="noStrike" cap="none" normalizeH="0" baseline="0" dirty="0" smtClean="0">
              <a:ln>
                <a:noFill/>
              </a:ln>
              <a:solidFill>
                <a:schemeClr val="tx1"/>
              </a:solidFill>
              <a:effectLst/>
              <a:cs typeface="Arial" pitchFamily="34" charset="0"/>
            </a:endParaRPr>
          </a:p>
        </p:txBody>
      </p:sp>
      <p:sp>
        <p:nvSpPr>
          <p:cNvPr id="37" name="Text Box 12"/>
          <p:cNvSpPr txBox="1">
            <a:spLocks noChangeArrowheads="1"/>
          </p:cNvSpPr>
          <p:nvPr/>
        </p:nvSpPr>
        <p:spPr bwMode="auto">
          <a:xfrm>
            <a:off x="324260" y="3562350"/>
            <a:ext cx="2627630" cy="30480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Entity type/set </a:t>
            </a:r>
            <a:r>
              <a:rPr kumimoji="0" lang="en-US" sz="1200" b="0" i="1" u="none" strike="noStrike" cap="none" normalizeH="0" baseline="0" dirty="0" smtClean="0">
                <a:ln>
                  <a:noFill/>
                </a:ln>
                <a:solidFill>
                  <a:schemeClr val="tx1"/>
                </a:solidFill>
                <a:effectLst/>
                <a:ea typeface="Times New Roman" pitchFamily="18" charset="0"/>
                <a:cs typeface="Times New Roman" pitchFamily="18" charset="0"/>
              </a:rPr>
              <a:t>E</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 and</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attributes </a:t>
            </a:r>
            <a:r>
              <a:rPr kumimoji="0" lang="en-US" sz="1200" b="0" i="1"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200" b="0" i="1" u="none" strike="noStrike" cap="none" normalizeH="0" baseline="-30000" dirty="0" smtClean="0">
                <a:ln>
                  <a:noFill/>
                </a:ln>
                <a:solidFill>
                  <a:schemeClr val="tx1"/>
                </a:solidFill>
                <a:effectLst/>
                <a:ea typeface="Times New Roman" pitchFamily="18" charset="0"/>
                <a:cs typeface="Times New Roman" pitchFamily="18" charset="0"/>
              </a:rPr>
              <a:t>1</a:t>
            </a:r>
            <a:r>
              <a:rPr kumimoji="0" lang="en-US" sz="1200" b="0" i="0" u="none" strike="noStrike" cap="none" normalizeH="0" baseline="-30000" dirty="0" smtClean="0">
                <a:ln>
                  <a:noFill/>
                </a:ln>
                <a:solidFill>
                  <a:schemeClr val="tx1"/>
                </a:solidFill>
                <a:effectLst/>
                <a:ea typeface="Times New Roman" pitchFamily="18" charset="0"/>
                <a:cs typeface="Times New Roman" pitchFamily="18" charset="0"/>
              </a:rPr>
              <a:t> </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(primary key)</a:t>
            </a:r>
            <a:r>
              <a:rPr kumimoji="0" lang="en-US" sz="1200" b="0" i="0" u="none" strike="noStrike" cap="none" normalizeH="0" dirty="0" smtClean="0">
                <a:ln>
                  <a:noFill/>
                </a:ln>
                <a:solidFill>
                  <a:schemeClr val="tx1"/>
                </a:solidFill>
                <a:effectLst/>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200" b="0" i="1" u="none" strike="noStrike" cap="none" normalizeH="0" baseline="-30000" dirty="0" smtClean="0">
                <a:ln>
                  <a:noFill/>
                </a:ln>
                <a:solidFill>
                  <a:schemeClr val="tx1"/>
                </a:solidFill>
                <a:effectLst/>
                <a:ea typeface="Times New Roman" pitchFamily="18" charset="0"/>
                <a:cs typeface="Times New Roman" pitchFamily="18" charset="0"/>
              </a:rPr>
              <a:t>2</a:t>
            </a:r>
            <a:r>
              <a:rPr kumimoji="0" lang="en-US" sz="1200" b="0" i="0" u="none" strike="noStrike" cap="none" normalizeH="0" dirty="0" smtClean="0">
                <a:ln>
                  <a:noFill/>
                </a:ln>
                <a:solidFill>
                  <a:schemeClr val="tx1"/>
                </a:solidFill>
                <a:effectLst/>
                <a:ea typeface="Times New Roman" pitchFamily="18" charset="0"/>
                <a:cs typeface="Times New Roman" pitchFamily="18" charset="0"/>
              </a:rPr>
              <a:t>,</a:t>
            </a:r>
            <a:r>
              <a:rPr kumimoji="0" lang="en-US" sz="1200" b="0" i="0" u="none" strike="noStrike" cap="none" normalizeH="0" baseline="-30000" dirty="0" smtClean="0">
                <a:ln>
                  <a:noFill/>
                </a:ln>
                <a:solidFill>
                  <a:schemeClr val="tx1"/>
                </a:solidFill>
                <a:effectLst/>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200" b="0" i="1" u="none" strike="noStrike" cap="none" normalizeH="0" baseline="-30000" dirty="0" smtClean="0">
                <a:ln>
                  <a:noFill/>
                </a:ln>
                <a:solidFill>
                  <a:schemeClr val="tx1"/>
                </a:solidFill>
                <a:effectLst/>
                <a:ea typeface="Times New Roman" pitchFamily="18" charset="0"/>
                <a:cs typeface="Times New Roman" pitchFamily="18" charset="0"/>
              </a:rPr>
              <a:t>3</a:t>
            </a:r>
            <a:r>
              <a:rPr kumimoji="0" lang="en-US" sz="1200" b="0" i="0" u="none" strike="noStrike" cap="none" normalizeH="0" baseline="-30000" dirty="0" smtClean="0">
                <a:ln>
                  <a:noFill/>
                </a:ln>
                <a:solidFill>
                  <a:schemeClr val="tx1"/>
                </a:solidFill>
                <a:effectLst/>
                <a:ea typeface="Times New Roman" pitchFamily="18" charset="0"/>
                <a:cs typeface="Times New Roman" pitchFamily="18" charset="0"/>
              </a:rPr>
              <a:t> </a:t>
            </a:r>
            <a:r>
              <a:rPr kumimoji="0" lang="en-US" sz="1200" b="0" i="0" u="none" strike="noStrike" cap="none" normalizeH="0" dirty="0" smtClean="0">
                <a:ln>
                  <a:noFill/>
                </a:ln>
                <a:solidFill>
                  <a:schemeClr val="tx1"/>
                </a:solidFill>
                <a:effectLst/>
                <a:ea typeface="Times New Roman" pitchFamily="18" charset="0"/>
                <a:cs typeface="Times New Roman" pitchFamily="18" charset="0"/>
              </a:rPr>
              <a:t>….</a:t>
            </a:r>
            <a:r>
              <a:rPr kumimoji="0" lang="en-US" sz="1200" b="0" i="0" u="none" strike="noStrike" cap="none" normalizeH="0" baseline="-30000" dirty="0" smtClean="0">
                <a:ln>
                  <a:noFill/>
                </a:ln>
                <a:solidFill>
                  <a:schemeClr val="tx1"/>
                </a:solidFill>
                <a:effectLst/>
                <a:ea typeface="Times New Roman" pitchFamily="18" charset="0"/>
                <a:cs typeface="Times New Roman" pitchFamily="18" charset="0"/>
              </a:rPr>
              <a:t> </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cs typeface="Arial" pitchFamily="34" charset="0"/>
            </a:endParaRPr>
          </a:p>
        </p:txBody>
      </p:sp>
      <p:sp>
        <p:nvSpPr>
          <p:cNvPr id="38" name="Text Box 6"/>
          <p:cNvSpPr txBox="1">
            <a:spLocks noChangeArrowheads="1"/>
          </p:cNvSpPr>
          <p:nvPr/>
        </p:nvSpPr>
        <p:spPr bwMode="auto">
          <a:xfrm>
            <a:off x="503965" y="3134370"/>
            <a:ext cx="1920240" cy="156838"/>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IE / IDEF1X notations</a:t>
            </a:r>
            <a:r>
              <a:rPr kumimoji="0" lang="en-US" sz="1200" b="0" i="0" u="none" strike="noStrike" cap="none" normalizeH="0" baseline="-30000" dirty="0" smtClean="0">
                <a:ln>
                  <a:noFill/>
                </a:ln>
                <a:solidFill>
                  <a:schemeClr val="tx1"/>
                </a:solidFill>
                <a:effectLst/>
                <a:ea typeface="Times New Roman" pitchFamily="18" charset="0"/>
                <a:cs typeface="Times New Roman" pitchFamily="18" charset="0"/>
              </a:rPr>
              <a:t>.</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cs typeface="Arial" pitchFamily="34" charset="0"/>
            </a:endParaRPr>
          </a:p>
        </p:txBody>
      </p:sp>
      <p:sp>
        <p:nvSpPr>
          <p:cNvPr id="39" name="AutoShape 10"/>
          <p:cNvSpPr>
            <a:spLocks noChangeShapeType="1"/>
          </p:cNvSpPr>
          <p:nvPr/>
        </p:nvSpPr>
        <p:spPr bwMode="auto">
          <a:xfrm>
            <a:off x="955720" y="2476507"/>
            <a:ext cx="520038"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cxnSp>
        <p:nvCxnSpPr>
          <p:cNvPr id="41" name="Straight Connector 40"/>
          <p:cNvCxnSpPr/>
          <p:nvPr/>
        </p:nvCxnSpPr>
        <p:spPr>
          <a:xfrm>
            <a:off x="2872899" y="2328861"/>
            <a:ext cx="3291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868129" y="2474118"/>
            <a:ext cx="3291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868129" y="2619367"/>
            <a:ext cx="3291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 Box 18"/>
          <p:cNvSpPr txBox="1">
            <a:spLocks noChangeArrowheads="1"/>
          </p:cNvSpPr>
          <p:nvPr/>
        </p:nvSpPr>
        <p:spPr bwMode="auto">
          <a:xfrm>
            <a:off x="2903852" y="2547929"/>
            <a:ext cx="258496" cy="15240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 . .</a:t>
            </a:r>
            <a:endParaRPr kumimoji="0" lang="en-US" sz="1100" b="0" i="0" u="none" strike="noStrike" cap="none" normalizeH="0" baseline="0" dirty="0" smtClean="0">
              <a:ln>
                <a:noFill/>
              </a:ln>
              <a:solidFill>
                <a:schemeClr val="tx1"/>
              </a:solidFill>
              <a:effectLst/>
              <a:cs typeface="Arial" pitchFamily="34" charset="0"/>
            </a:endParaRPr>
          </a:p>
        </p:txBody>
      </p:sp>
      <p:sp>
        <p:nvSpPr>
          <p:cNvPr id="45" name="Text Box 19"/>
          <p:cNvSpPr txBox="1">
            <a:spLocks noChangeArrowheads="1"/>
          </p:cNvSpPr>
          <p:nvPr/>
        </p:nvSpPr>
        <p:spPr bwMode="auto">
          <a:xfrm>
            <a:off x="3303900" y="2216946"/>
            <a:ext cx="228599" cy="22860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1</a:t>
            </a:r>
            <a:endParaRPr kumimoji="0" lang="en-US" sz="1100" b="0" i="0" u="none" strike="noStrike" cap="none" normalizeH="0" baseline="0" dirty="0" smtClean="0">
              <a:ln>
                <a:noFill/>
              </a:ln>
              <a:solidFill>
                <a:schemeClr val="tx1"/>
              </a:solidFill>
              <a:effectLst/>
              <a:cs typeface="Arial" pitchFamily="34" charset="0"/>
            </a:endParaRPr>
          </a:p>
        </p:txBody>
      </p:sp>
      <p:sp>
        <p:nvSpPr>
          <p:cNvPr id="46" name="Text Box 19"/>
          <p:cNvSpPr txBox="1">
            <a:spLocks noChangeArrowheads="1"/>
          </p:cNvSpPr>
          <p:nvPr/>
        </p:nvSpPr>
        <p:spPr bwMode="auto">
          <a:xfrm>
            <a:off x="3299138" y="2526492"/>
            <a:ext cx="228599" cy="22860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a:t>
            </a:r>
            <a:r>
              <a:rPr lang="en-US" sz="1100" baseline="-30000" dirty="0" smtClean="0">
                <a:ea typeface="Times New Roman" pitchFamily="18" charset="0"/>
                <a:cs typeface="Times New Roman" pitchFamily="18" charset="0"/>
              </a:rPr>
              <a:t>3</a:t>
            </a:r>
            <a:endParaRPr kumimoji="0" lang="en-US" sz="1100" b="0" i="0" u="none" strike="noStrike" cap="none" normalizeH="0" baseline="0" dirty="0" smtClean="0">
              <a:ln>
                <a:noFill/>
              </a:ln>
              <a:solidFill>
                <a:schemeClr val="tx1"/>
              </a:solidFill>
              <a:effectLst/>
              <a:cs typeface="Arial" pitchFamily="34" charset="0"/>
            </a:endParaRPr>
          </a:p>
        </p:txBody>
      </p:sp>
      <p:sp>
        <p:nvSpPr>
          <p:cNvPr id="47" name="Text Box 28"/>
          <p:cNvSpPr txBox="1">
            <a:spLocks noChangeArrowheads="1"/>
          </p:cNvSpPr>
          <p:nvPr/>
        </p:nvSpPr>
        <p:spPr bwMode="auto">
          <a:xfrm>
            <a:off x="3788005" y="1390650"/>
            <a:ext cx="35661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ea typeface="Times New Roman" pitchFamily="18" charset="0"/>
                <a:cs typeface="Times New Roman" pitchFamily="18" charset="0"/>
              </a:rPr>
              <a:t>Relationships and cardinality</a:t>
            </a:r>
            <a:r>
              <a:rPr kumimoji="0" lang="en-US" sz="1400" b="1" i="0" u="none" strike="noStrike" cap="none" normalizeH="0" dirty="0" smtClean="0">
                <a:ln>
                  <a:noFill/>
                </a:ln>
                <a:solidFill>
                  <a:schemeClr val="tx1"/>
                </a:solidFill>
                <a:effectLst/>
                <a:ea typeface="Times New Roman" pitchFamily="18" charset="0"/>
                <a:cs typeface="Times New Roman" pitchFamily="18" charset="0"/>
              </a:rPr>
              <a:t> mappings</a:t>
            </a:r>
            <a:endParaRPr kumimoji="0" lang="en-US" sz="1400" b="0" i="0" u="none" strike="noStrike" cap="none" normalizeH="0" baseline="0" dirty="0" smtClean="0">
              <a:ln>
                <a:noFill/>
              </a:ln>
              <a:solidFill>
                <a:schemeClr val="tx1"/>
              </a:solidFill>
              <a:effectLst/>
              <a:cs typeface="Arial" pitchFamily="34" charset="0"/>
            </a:endParaRPr>
          </a:p>
        </p:txBody>
      </p:sp>
      <p:sp>
        <p:nvSpPr>
          <p:cNvPr id="48" name="AutoShape 161"/>
          <p:cNvSpPr>
            <a:spLocks noChangeArrowheads="1"/>
          </p:cNvSpPr>
          <p:nvPr/>
        </p:nvSpPr>
        <p:spPr bwMode="auto">
          <a:xfrm>
            <a:off x="4167684" y="1971662"/>
            <a:ext cx="424409" cy="369555"/>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457200" algn="l" defTabSz="914400" rtl="0" eaLnBrk="1" fontAlgn="base" latinLnBrk="0" hangingPunct="1">
              <a:lnSpc>
                <a:spcPct val="100000"/>
              </a:lnSpc>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cs typeface="Arial" pitchFamily="34" charset="0"/>
            </a:endParaRPr>
          </a:p>
        </p:txBody>
      </p:sp>
      <p:sp>
        <p:nvSpPr>
          <p:cNvPr id="49" name="AutoShape 160"/>
          <p:cNvSpPr>
            <a:spLocks noChangeShapeType="1"/>
          </p:cNvSpPr>
          <p:nvPr/>
        </p:nvSpPr>
        <p:spPr bwMode="auto">
          <a:xfrm>
            <a:off x="3930015" y="2155896"/>
            <a:ext cx="237669" cy="5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50" name="AutoShape 159"/>
          <p:cNvSpPr>
            <a:spLocks noChangeShapeType="1"/>
          </p:cNvSpPr>
          <p:nvPr/>
        </p:nvSpPr>
        <p:spPr bwMode="auto">
          <a:xfrm>
            <a:off x="4592093" y="2155353"/>
            <a:ext cx="237669" cy="5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51" name="Text Box 158"/>
          <p:cNvSpPr txBox="1">
            <a:spLocks noChangeArrowheads="1"/>
          </p:cNvSpPr>
          <p:nvPr/>
        </p:nvSpPr>
        <p:spPr bwMode="auto">
          <a:xfrm>
            <a:off x="3904615" y="1998721"/>
            <a:ext cx="143800" cy="200538"/>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1</a:t>
            </a:r>
            <a:endParaRPr kumimoji="0" lang="en-US" sz="1100" b="0" i="0" u="none" strike="noStrike" cap="none" normalizeH="0" baseline="0" dirty="0" smtClean="0">
              <a:ln>
                <a:noFill/>
              </a:ln>
              <a:solidFill>
                <a:schemeClr val="tx1"/>
              </a:solidFill>
              <a:effectLst/>
              <a:cs typeface="Arial" pitchFamily="34" charset="0"/>
            </a:endParaRPr>
          </a:p>
        </p:txBody>
      </p:sp>
      <p:sp>
        <p:nvSpPr>
          <p:cNvPr id="52" name="Text Box 157"/>
          <p:cNvSpPr txBox="1">
            <a:spLocks noChangeArrowheads="1"/>
          </p:cNvSpPr>
          <p:nvPr/>
        </p:nvSpPr>
        <p:spPr bwMode="auto">
          <a:xfrm>
            <a:off x="4728964" y="1998292"/>
            <a:ext cx="143800" cy="200538"/>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N</a:t>
            </a:r>
            <a:endParaRPr kumimoji="0" lang="en-US" sz="1100" b="0" i="0" u="none" strike="noStrike" cap="none" normalizeH="0" baseline="0" dirty="0" smtClean="0">
              <a:ln>
                <a:noFill/>
              </a:ln>
              <a:solidFill>
                <a:schemeClr val="tx1"/>
              </a:solidFill>
              <a:effectLst/>
              <a:cs typeface="Arial" pitchFamily="34" charset="0"/>
            </a:endParaRPr>
          </a:p>
        </p:txBody>
      </p:sp>
      <p:sp>
        <p:nvSpPr>
          <p:cNvPr id="53" name="AutoShape 148"/>
          <p:cNvSpPr>
            <a:spLocks noChangeArrowheads="1"/>
          </p:cNvSpPr>
          <p:nvPr/>
        </p:nvSpPr>
        <p:spPr bwMode="auto">
          <a:xfrm>
            <a:off x="5519970" y="1971662"/>
            <a:ext cx="424793" cy="369555"/>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457200" algn="l" defTabSz="914400" rtl="0" eaLnBrk="1" fontAlgn="base" latinLnBrk="0" hangingPunct="1">
              <a:lnSpc>
                <a:spcPct val="100000"/>
              </a:lnSpc>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cs typeface="Arial" pitchFamily="34" charset="0"/>
            </a:endParaRPr>
          </a:p>
        </p:txBody>
      </p:sp>
      <p:sp>
        <p:nvSpPr>
          <p:cNvPr id="54" name="AutoShape 147"/>
          <p:cNvSpPr>
            <a:spLocks noChangeShapeType="1"/>
          </p:cNvSpPr>
          <p:nvPr/>
        </p:nvSpPr>
        <p:spPr bwMode="auto">
          <a:xfrm>
            <a:off x="5282493" y="2155805"/>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55" name="AutoShape 146"/>
          <p:cNvSpPr>
            <a:spLocks noChangeShapeType="1"/>
          </p:cNvSpPr>
          <p:nvPr/>
        </p:nvSpPr>
        <p:spPr bwMode="auto">
          <a:xfrm>
            <a:off x="5932064" y="2139295"/>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56" name="Text Box 145"/>
          <p:cNvSpPr txBox="1">
            <a:spLocks noChangeArrowheads="1"/>
          </p:cNvSpPr>
          <p:nvPr/>
        </p:nvSpPr>
        <p:spPr bwMode="auto">
          <a:xfrm>
            <a:off x="5253911" y="1997710"/>
            <a:ext cx="143502" cy="200017"/>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1</a:t>
            </a:r>
            <a:endParaRPr kumimoji="0" lang="en-US" sz="1100" b="0" i="0" u="none" strike="noStrike" cap="none" normalizeH="0" baseline="0" dirty="0" smtClean="0">
              <a:ln>
                <a:noFill/>
              </a:ln>
              <a:solidFill>
                <a:schemeClr val="tx1"/>
              </a:solidFill>
              <a:effectLst/>
              <a:cs typeface="Arial" pitchFamily="34" charset="0"/>
            </a:endParaRPr>
          </a:p>
        </p:txBody>
      </p:sp>
      <p:sp>
        <p:nvSpPr>
          <p:cNvPr id="57" name="Text Box 144"/>
          <p:cNvSpPr txBox="1">
            <a:spLocks noChangeArrowheads="1"/>
          </p:cNvSpPr>
          <p:nvPr/>
        </p:nvSpPr>
        <p:spPr bwMode="auto">
          <a:xfrm>
            <a:off x="6071761" y="1979281"/>
            <a:ext cx="144137" cy="20065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N</a:t>
            </a:r>
            <a:endParaRPr kumimoji="0" lang="en-US" sz="1100" b="0" i="0" u="none" strike="noStrike" cap="none" normalizeH="0" baseline="0" dirty="0" smtClean="0">
              <a:ln>
                <a:noFill/>
              </a:ln>
              <a:solidFill>
                <a:schemeClr val="tx1"/>
              </a:solidFill>
              <a:effectLst/>
              <a:cs typeface="Arial" pitchFamily="34" charset="0"/>
            </a:endParaRPr>
          </a:p>
        </p:txBody>
      </p:sp>
      <p:sp>
        <p:nvSpPr>
          <p:cNvPr id="58" name="AutoShape 143"/>
          <p:cNvSpPr>
            <a:spLocks noChangeShapeType="1"/>
          </p:cNvSpPr>
          <p:nvPr/>
        </p:nvSpPr>
        <p:spPr bwMode="auto">
          <a:xfrm>
            <a:off x="5932064" y="2171044"/>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59" name="AutoShape 115"/>
          <p:cNvSpPr>
            <a:spLocks noChangeArrowheads="1"/>
          </p:cNvSpPr>
          <p:nvPr/>
        </p:nvSpPr>
        <p:spPr bwMode="auto">
          <a:xfrm>
            <a:off x="6739105" y="1971662"/>
            <a:ext cx="424793" cy="369555"/>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cs typeface="Arial" pitchFamily="34" charset="0"/>
            </a:endParaRPr>
          </a:p>
        </p:txBody>
      </p:sp>
      <p:sp>
        <p:nvSpPr>
          <p:cNvPr id="60" name="AutoShape 114"/>
          <p:cNvSpPr>
            <a:spLocks noChangeShapeType="1"/>
          </p:cNvSpPr>
          <p:nvPr/>
        </p:nvSpPr>
        <p:spPr bwMode="auto">
          <a:xfrm>
            <a:off x="7149294" y="2155805"/>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61" name="AutoShape 113"/>
          <p:cNvSpPr>
            <a:spLocks noChangeShapeType="1"/>
          </p:cNvSpPr>
          <p:nvPr/>
        </p:nvSpPr>
        <p:spPr bwMode="auto">
          <a:xfrm>
            <a:off x="6519407" y="2139295"/>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62" name="Text Box 112"/>
          <p:cNvSpPr txBox="1">
            <a:spLocks noChangeArrowheads="1"/>
          </p:cNvSpPr>
          <p:nvPr/>
        </p:nvSpPr>
        <p:spPr bwMode="auto">
          <a:xfrm>
            <a:off x="6492096" y="1981835"/>
            <a:ext cx="143502" cy="200017"/>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1</a:t>
            </a:r>
            <a:endParaRPr kumimoji="0" lang="en-US" sz="1100" b="0" i="0" u="none" strike="noStrike" cap="none" normalizeH="0" baseline="0" dirty="0" smtClean="0">
              <a:ln>
                <a:noFill/>
              </a:ln>
              <a:solidFill>
                <a:schemeClr val="tx1"/>
              </a:solidFill>
              <a:effectLst/>
              <a:cs typeface="Arial" pitchFamily="34" charset="0"/>
            </a:endParaRPr>
          </a:p>
        </p:txBody>
      </p:sp>
      <p:sp>
        <p:nvSpPr>
          <p:cNvPr id="63" name="Text Box 111"/>
          <p:cNvSpPr txBox="1">
            <a:spLocks noChangeArrowheads="1"/>
          </p:cNvSpPr>
          <p:nvPr/>
        </p:nvSpPr>
        <p:spPr bwMode="auto">
          <a:xfrm>
            <a:off x="7287721" y="1995156"/>
            <a:ext cx="144137" cy="20065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N</a:t>
            </a:r>
            <a:endParaRPr kumimoji="0" lang="en-US" sz="1100" b="0" i="0" u="none" strike="noStrike" cap="none" normalizeH="0" baseline="0" dirty="0" smtClean="0">
              <a:ln>
                <a:noFill/>
              </a:ln>
              <a:solidFill>
                <a:schemeClr val="tx1"/>
              </a:solidFill>
              <a:effectLst/>
              <a:cs typeface="Arial" pitchFamily="34" charset="0"/>
            </a:endParaRPr>
          </a:p>
        </p:txBody>
      </p:sp>
      <p:sp>
        <p:nvSpPr>
          <p:cNvPr id="64" name="AutoShape 110"/>
          <p:cNvSpPr>
            <a:spLocks noChangeShapeType="1"/>
          </p:cNvSpPr>
          <p:nvPr/>
        </p:nvSpPr>
        <p:spPr bwMode="auto">
          <a:xfrm>
            <a:off x="6519407" y="2174219"/>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65" name="Text Box 75"/>
          <p:cNvSpPr txBox="1">
            <a:spLocks noChangeArrowheads="1"/>
          </p:cNvSpPr>
          <p:nvPr/>
        </p:nvSpPr>
        <p:spPr bwMode="auto">
          <a:xfrm>
            <a:off x="7587615" y="1944370"/>
            <a:ext cx="1554480" cy="21031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Elmasri</a:t>
            </a:r>
            <a:r>
              <a:rPr kumimoji="0" lang="en-US" sz="1200" b="0" i="0" u="none" strike="noStrike" cap="none" normalizeH="0" dirty="0" smtClean="0">
                <a:ln>
                  <a:noFill/>
                </a:ln>
                <a:solidFill>
                  <a:schemeClr val="tx1"/>
                </a:solidFill>
                <a:effectLst/>
                <a:ea typeface="Times New Roman" pitchFamily="18" charset="0"/>
                <a:cs typeface="Times New Roman" pitchFamily="18" charset="0"/>
              </a:rPr>
              <a:t> </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 Navathe notation</a:t>
            </a:r>
            <a:endParaRPr kumimoji="0" lang="en-US" sz="1200" b="0" i="0" u="none" strike="noStrike" cap="none" normalizeH="0" baseline="0" dirty="0" smtClean="0">
              <a:ln>
                <a:noFill/>
              </a:ln>
              <a:solidFill>
                <a:schemeClr val="tx1"/>
              </a:solidFill>
              <a:effectLst/>
              <a:cs typeface="Arial" pitchFamily="34" charset="0"/>
            </a:endParaRPr>
          </a:p>
        </p:txBody>
      </p:sp>
      <p:sp>
        <p:nvSpPr>
          <p:cNvPr id="66" name="Text Box 70"/>
          <p:cNvSpPr txBox="1">
            <a:spLocks noChangeArrowheads="1"/>
          </p:cNvSpPr>
          <p:nvPr/>
        </p:nvSpPr>
        <p:spPr bwMode="auto">
          <a:xfrm>
            <a:off x="4286574" y="1682124"/>
            <a:ext cx="202554"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a) </a:t>
            </a:r>
            <a:endParaRPr kumimoji="0" lang="en-US" sz="1100" b="0" i="0" u="none" strike="noStrike" cap="none" normalizeH="0" baseline="0" dirty="0" smtClean="0">
              <a:ln>
                <a:noFill/>
              </a:ln>
              <a:solidFill>
                <a:schemeClr val="tx1"/>
              </a:solidFill>
              <a:effectLst/>
              <a:cs typeface="Arial" pitchFamily="34" charset="0"/>
            </a:endParaRPr>
          </a:p>
        </p:txBody>
      </p:sp>
      <p:sp>
        <p:nvSpPr>
          <p:cNvPr id="67" name="Text Box 69"/>
          <p:cNvSpPr txBox="1">
            <a:spLocks noChangeArrowheads="1"/>
          </p:cNvSpPr>
          <p:nvPr/>
        </p:nvSpPr>
        <p:spPr bwMode="auto">
          <a:xfrm>
            <a:off x="5624448" y="1681489"/>
            <a:ext cx="202554"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b) </a:t>
            </a:r>
            <a:endParaRPr kumimoji="0" lang="en-US" sz="1100" b="0" i="0" u="none" strike="noStrike" cap="none" normalizeH="0" baseline="0" dirty="0" smtClean="0">
              <a:ln>
                <a:noFill/>
              </a:ln>
              <a:solidFill>
                <a:schemeClr val="tx1"/>
              </a:solidFill>
              <a:effectLst/>
              <a:cs typeface="Arial" pitchFamily="34" charset="0"/>
            </a:endParaRPr>
          </a:p>
        </p:txBody>
      </p:sp>
      <p:sp>
        <p:nvSpPr>
          <p:cNvPr id="68" name="Text Box 68"/>
          <p:cNvSpPr txBox="1">
            <a:spLocks noChangeArrowheads="1"/>
          </p:cNvSpPr>
          <p:nvPr/>
        </p:nvSpPr>
        <p:spPr bwMode="auto">
          <a:xfrm>
            <a:off x="6839138" y="1682124"/>
            <a:ext cx="202554"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c) </a:t>
            </a:r>
            <a:endParaRPr kumimoji="0" lang="en-US" sz="1100" b="0" i="0" u="none" strike="noStrike" cap="none" normalizeH="0" baseline="0" dirty="0" smtClean="0">
              <a:ln>
                <a:noFill/>
              </a:ln>
              <a:solidFill>
                <a:schemeClr val="tx1"/>
              </a:solidFill>
              <a:effectLst/>
              <a:cs typeface="Arial" pitchFamily="34" charset="0"/>
            </a:endParaRPr>
          </a:p>
        </p:txBody>
      </p:sp>
      <p:sp>
        <p:nvSpPr>
          <p:cNvPr id="69" name="AutoShape 93"/>
          <p:cNvSpPr>
            <a:spLocks noChangeArrowheads="1"/>
          </p:cNvSpPr>
          <p:nvPr/>
        </p:nvSpPr>
        <p:spPr bwMode="auto">
          <a:xfrm>
            <a:off x="4171569" y="2447290"/>
            <a:ext cx="424792" cy="369555"/>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457200" algn="l" defTabSz="914400" rtl="0" eaLnBrk="1" fontAlgn="base" latinLnBrk="0" hangingPunct="1">
              <a:lnSpc>
                <a:spcPct val="100000"/>
              </a:lnSpc>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cs typeface="Arial" pitchFamily="34" charset="0"/>
            </a:endParaRPr>
          </a:p>
        </p:txBody>
      </p:sp>
      <p:sp>
        <p:nvSpPr>
          <p:cNvPr id="70" name="AutoShape 92"/>
          <p:cNvSpPr>
            <a:spLocks noChangeShapeType="1"/>
          </p:cNvSpPr>
          <p:nvPr/>
        </p:nvSpPr>
        <p:spPr bwMode="auto">
          <a:xfrm>
            <a:off x="3934092" y="2631433"/>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71" name="Text Box 90"/>
          <p:cNvSpPr txBox="1">
            <a:spLocks noChangeArrowheads="1"/>
          </p:cNvSpPr>
          <p:nvPr/>
        </p:nvSpPr>
        <p:spPr bwMode="auto">
          <a:xfrm>
            <a:off x="3885565" y="2440940"/>
            <a:ext cx="406400" cy="178428"/>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(0,N)</a:t>
            </a:r>
            <a:endParaRPr kumimoji="0" lang="en-US" sz="1100" b="0" i="0" u="none" strike="noStrike" cap="none" normalizeH="0" baseline="0" dirty="0" smtClean="0">
              <a:ln>
                <a:noFill/>
              </a:ln>
              <a:solidFill>
                <a:schemeClr val="tx1"/>
              </a:solidFill>
              <a:effectLst/>
              <a:cs typeface="Arial" pitchFamily="34" charset="0"/>
            </a:endParaRPr>
          </a:p>
        </p:txBody>
      </p:sp>
      <p:sp>
        <p:nvSpPr>
          <p:cNvPr id="72" name="Text Box 89"/>
          <p:cNvSpPr txBox="1">
            <a:spLocks noChangeArrowheads="1"/>
          </p:cNvSpPr>
          <p:nvPr/>
        </p:nvSpPr>
        <p:spPr bwMode="auto">
          <a:xfrm>
            <a:off x="4542387" y="2442209"/>
            <a:ext cx="375900" cy="176523"/>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(0,1)</a:t>
            </a:r>
            <a:endParaRPr kumimoji="0" lang="en-US" sz="1100" b="0" i="0" u="none" strike="noStrike" cap="none" normalizeH="0" baseline="0" dirty="0" smtClean="0">
              <a:ln>
                <a:noFill/>
              </a:ln>
              <a:solidFill>
                <a:schemeClr val="tx1"/>
              </a:solidFill>
              <a:effectLst/>
              <a:cs typeface="Arial" pitchFamily="34" charset="0"/>
            </a:endParaRPr>
          </a:p>
        </p:txBody>
      </p:sp>
      <p:sp>
        <p:nvSpPr>
          <p:cNvPr id="73" name="AutoShape 87"/>
          <p:cNvSpPr>
            <a:spLocks noChangeArrowheads="1"/>
          </p:cNvSpPr>
          <p:nvPr/>
        </p:nvSpPr>
        <p:spPr bwMode="auto">
          <a:xfrm>
            <a:off x="5524047" y="2447290"/>
            <a:ext cx="424793" cy="369555"/>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457200" algn="l" defTabSz="914400" rtl="0" eaLnBrk="1" fontAlgn="base" latinLnBrk="0" hangingPunct="1">
              <a:lnSpc>
                <a:spcPct val="100000"/>
              </a:lnSpc>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cs typeface="Arial" pitchFamily="34" charset="0"/>
            </a:endParaRPr>
          </a:p>
        </p:txBody>
      </p:sp>
      <p:sp>
        <p:nvSpPr>
          <p:cNvPr id="74" name="Text Box 84"/>
          <p:cNvSpPr txBox="1">
            <a:spLocks noChangeArrowheads="1"/>
          </p:cNvSpPr>
          <p:nvPr/>
        </p:nvSpPr>
        <p:spPr bwMode="auto">
          <a:xfrm>
            <a:off x="5896458" y="2445388"/>
            <a:ext cx="375900" cy="176523"/>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(1,1)</a:t>
            </a:r>
            <a:endParaRPr kumimoji="0" lang="en-US" sz="1100" b="0" i="0" u="none" strike="noStrike" cap="none" normalizeH="0" baseline="0" dirty="0" smtClean="0">
              <a:ln>
                <a:noFill/>
              </a:ln>
              <a:solidFill>
                <a:schemeClr val="tx1"/>
              </a:solidFill>
              <a:effectLst/>
              <a:cs typeface="Arial" pitchFamily="34" charset="0"/>
            </a:endParaRPr>
          </a:p>
        </p:txBody>
      </p:sp>
      <p:sp>
        <p:nvSpPr>
          <p:cNvPr id="76" name="AutoShape 81"/>
          <p:cNvSpPr>
            <a:spLocks noChangeArrowheads="1"/>
          </p:cNvSpPr>
          <p:nvPr/>
        </p:nvSpPr>
        <p:spPr bwMode="auto">
          <a:xfrm>
            <a:off x="6733657" y="2447290"/>
            <a:ext cx="424792" cy="369555"/>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cs typeface="Arial" pitchFamily="34" charset="0"/>
            </a:endParaRPr>
          </a:p>
        </p:txBody>
      </p:sp>
      <p:sp>
        <p:nvSpPr>
          <p:cNvPr id="77" name="Text Box 78"/>
          <p:cNvSpPr txBox="1">
            <a:spLocks noChangeArrowheads="1"/>
          </p:cNvSpPr>
          <p:nvPr/>
        </p:nvSpPr>
        <p:spPr bwMode="auto">
          <a:xfrm>
            <a:off x="6442234" y="2442848"/>
            <a:ext cx="360793" cy="178428"/>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(1,N)</a:t>
            </a:r>
            <a:endParaRPr kumimoji="0" lang="en-US" sz="1100" b="0" i="0" u="none" strike="noStrike" cap="none" normalizeH="0" baseline="0" dirty="0" smtClean="0">
              <a:ln>
                <a:noFill/>
              </a:ln>
              <a:solidFill>
                <a:schemeClr val="tx1"/>
              </a:solidFill>
              <a:effectLst/>
              <a:cs typeface="Arial" pitchFamily="34" charset="0"/>
            </a:endParaRPr>
          </a:p>
        </p:txBody>
      </p:sp>
      <p:sp>
        <p:nvSpPr>
          <p:cNvPr id="78" name="Text Box 77"/>
          <p:cNvSpPr txBox="1">
            <a:spLocks noChangeArrowheads="1"/>
          </p:cNvSpPr>
          <p:nvPr/>
        </p:nvSpPr>
        <p:spPr bwMode="auto">
          <a:xfrm>
            <a:off x="7108448" y="2445387"/>
            <a:ext cx="375900" cy="176523"/>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(0,1)</a:t>
            </a:r>
            <a:endParaRPr kumimoji="0" lang="en-US" sz="1100" b="0" i="0" u="none" strike="noStrike" cap="none" normalizeH="0" baseline="0" dirty="0" smtClean="0">
              <a:ln>
                <a:noFill/>
              </a:ln>
              <a:solidFill>
                <a:schemeClr val="tx1"/>
              </a:solidFill>
              <a:effectLst/>
              <a:cs typeface="Arial" pitchFamily="34" charset="0"/>
            </a:endParaRPr>
          </a:p>
        </p:txBody>
      </p:sp>
      <p:sp>
        <p:nvSpPr>
          <p:cNvPr id="79" name="Text Box 71"/>
          <p:cNvSpPr txBox="1">
            <a:spLocks noChangeArrowheads="1"/>
          </p:cNvSpPr>
          <p:nvPr/>
        </p:nvSpPr>
        <p:spPr bwMode="auto">
          <a:xfrm>
            <a:off x="7587615" y="2506340"/>
            <a:ext cx="1554480" cy="21031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Min / max notation</a:t>
            </a:r>
            <a:endParaRPr kumimoji="0" lang="en-US" sz="1200" b="0" i="0" u="none" strike="noStrike" cap="none" normalizeH="0" baseline="0" dirty="0" smtClean="0">
              <a:ln>
                <a:noFill/>
              </a:ln>
              <a:solidFill>
                <a:schemeClr val="tx1"/>
              </a:solidFill>
              <a:effectLst/>
              <a:cs typeface="Arial" pitchFamily="34" charset="0"/>
            </a:endParaRPr>
          </a:p>
        </p:txBody>
      </p:sp>
      <p:sp>
        <p:nvSpPr>
          <p:cNvPr id="80" name="AutoShape 155"/>
          <p:cNvSpPr>
            <a:spLocks noChangeShapeType="1"/>
          </p:cNvSpPr>
          <p:nvPr/>
        </p:nvSpPr>
        <p:spPr bwMode="auto">
          <a:xfrm>
            <a:off x="4006215" y="3067050"/>
            <a:ext cx="720052"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82" name="AutoShape 153"/>
          <p:cNvSpPr>
            <a:spLocks noChangeShapeType="1"/>
          </p:cNvSpPr>
          <p:nvPr/>
        </p:nvSpPr>
        <p:spPr bwMode="auto">
          <a:xfrm>
            <a:off x="4634830" y="3072129"/>
            <a:ext cx="91440" cy="5397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83" name="Oval 152"/>
          <p:cNvSpPr>
            <a:spLocks noChangeArrowheads="1"/>
          </p:cNvSpPr>
          <p:nvPr/>
        </p:nvSpPr>
        <p:spPr bwMode="auto">
          <a:xfrm>
            <a:off x="4537046" y="3033396"/>
            <a:ext cx="71751" cy="7175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84" name="Oval 151"/>
          <p:cNvSpPr>
            <a:spLocks noChangeArrowheads="1"/>
          </p:cNvSpPr>
          <p:nvPr/>
        </p:nvSpPr>
        <p:spPr bwMode="auto">
          <a:xfrm>
            <a:off x="4076696" y="3033396"/>
            <a:ext cx="71751" cy="7175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85" name="AutoShape 150"/>
          <p:cNvSpPr>
            <a:spLocks noChangeShapeType="1"/>
          </p:cNvSpPr>
          <p:nvPr/>
        </p:nvSpPr>
        <p:spPr bwMode="auto">
          <a:xfrm>
            <a:off x="4047488" y="3011807"/>
            <a:ext cx="635" cy="10794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86" name="AutoShape 141"/>
          <p:cNvSpPr>
            <a:spLocks noChangeShapeType="1"/>
          </p:cNvSpPr>
          <p:nvPr/>
        </p:nvSpPr>
        <p:spPr bwMode="auto">
          <a:xfrm>
            <a:off x="5377815" y="3067050"/>
            <a:ext cx="720052"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89" name="Oval 138"/>
          <p:cNvSpPr>
            <a:spLocks noChangeArrowheads="1"/>
          </p:cNvSpPr>
          <p:nvPr/>
        </p:nvSpPr>
        <p:spPr bwMode="auto">
          <a:xfrm>
            <a:off x="5448296" y="3033396"/>
            <a:ext cx="71751" cy="7175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90" name="AutoShape 137"/>
          <p:cNvSpPr>
            <a:spLocks noChangeShapeType="1"/>
          </p:cNvSpPr>
          <p:nvPr/>
        </p:nvSpPr>
        <p:spPr bwMode="auto">
          <a:xfrm>
            <a:off x="5419088" y="3018157"/>
            <a:ext cx="635" cy="10794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91" name="AutoShape 136"/>
          <p:cNvSpPr>
            <a:spLocks noChangeShapeType="1"/>
          </p:cNvSpPr>
          <p:nvPr/>
        </p:nvSpPr>
        <p:spPr bwMode="auto">
          <a:xfrm>
            <a:off x="5974682" y="3014982"/>
            <a:ext cx="635" cy="10794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92" name="AutoShape 105"/>
          <p:cNvSpPr>
            <a:spLocks noChangeShapeType="1"/>
          </p:cNvSpPr>
          <p:nvPr/>
        </p:nvSpPr>
        <p:spPr bwMode="auto">
          <a:xfrm>
            <a:off x="6597015" y="3067050"/>
            <a:ext cx="720052"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95" name="Oval 102"/>
          <p:cNvSpPr>
            <a:spLocks noChangeArrowheads="1"/>
          </p:cNvSpPr>
          <p:nvPr/>
        </p:nvSpPr>
        <p:spPr bwMode="auto">
          <a:xfrm>
            <a:off x="7127845" y="3033396"/>
            <a:ext cx="71751" cy="7175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96" name="AutoShape 101"/>
          <p:cNvSpPr>
            <a:spLocks noChangeShapeType="1"/>
          </p:cNvSpPr>
          <p:nvPr/>
        </p:nvSpPr>
        <p:spPr bwMode="auto">
          <a:xfrm>
            <a:off x="6638288" y="3011807"/>
            <a:ext cx="635" cy="10794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97" name="AutoShape 100"/>
          <p:cNvSpPr>
            <a:spLocks noChangeShapeType="1"/>
          </p:cNvSpPr>
          <p:nvPr/>
        </p:nvSpPr>
        <p:spPr bwMode="auto">
          <a:xfrm>
            <a:off x="6676386" y="3011807"/>
            <a:ext cx="635" cy="10794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98" name="Text Box 74"/>
          <p:cNvSpPr txBox="1">
            <a:spLocks noChangeArrowheads="1"/>
          </p:cNvSpPr>
          <p:nvPr/>
        </p:nvSpPr>
        <p:spPr bwMode="auto">
          <a:xfrm>
            <a:off x="7587615" y="2960370"/>
            <a:ext cx="1554480" cy="21031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“Crow’s foot” notation</a:t>
            </a:r>
            <a:endParaRPr kumimoji="0" lang="en-US" sz="1200" b="0" i="0" u="none" strike="noStrike" cap="none" normalizeH="0" baseline="0" dirty="0" smtClean="0">
              <a:ln>
                <a:noFill/>
              </a:ln>
              <a:solidFill>
                <a:schemeClr val="tx1"/>
              </a:solidFill>
              <a:effectLst/>
              <a:cs typeface="Arial" pitchFamily="34" charset="0"/>
            </a:endParaRPr>
          </a:p>
        </p:txBody>
      </p:sp>
      <p:sp>
        <p:nvSpPr>
          <p:cNvPr id="99" name="AutoShape 133"/>
          <p:cNvSpPr>
            <a:spLocks noChangeShapeType="1"/>
          </p:cNvSpPr>
          <p:nvPr/>
        </p:nvSpPr>
        <p:spPr bwMode="auto">
          <a:xfrm>
            <a:off x="4006215" y="3536326"/>
            <a:ext cx="720052" cy="635"/>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02" name="AutoShape 129"/>
          <p:cNvSpPr>
            <a:spLocks noChangeShapeType="1"/>
          </p:cNvSpPr>
          <p:nvPr/>
        </p:nvSpPr>
        <p:spPr bwMode="auto">
          <a:xfrm>
            <a:off x="5755106" y="3533786"/>
            <a:ext cx="347961"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05" name="AutoShape 126"/>
          <p:cNvSpPr>
            <a:spLocks noChangeShapeType="1"/>
          </p:cNvSpPr>
          <p:nvPr/>
        </p:nvSpPr>
        <p:spPr bwMode="auto">
          <a:xfrm>
            <a:off x="5393175" y="3533786"/>
            <a:ext cx="347961" cy="635"/>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06" name="AutoShape 98"/>
          <p:cNvSpPr>
            <a:spLocks noChangeShapeType="1"/>
          </p:cNvSpPr>
          <p:nvPr/>
        </p:nvSpPr>
        <p:spPr bwMode="auto">
          <a:xfrm>
            <a:off x="6602786" y="3533786"/>
            <a:ext cx="347961"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109" name="AutoShape 95"/>
          <p:cNvSpPr>
            <a:spLocks noChangeShapeType="1"/>
          </p:cNvSpPr>
          <p:nvPr/>
        </p:nvSpPr>
        <p:spPr bwMode="auto">
          <a:xfrm>
            <a:off x="6993290" y="3533786"/>
            <a:ext cx="323833" cy="635"/>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110" name="Text Box 73"/>
          <p:cNvSpPr txBox="1">
            <a:spLocks noChangeArrowheads="1"/>
          </p:cNvSpPr>
          <p:nvPr/>
        </p:nvSpPr>
        <p:spPr bwMode="auto">
          <a:xfrm>
            <a:off x="7587615" y="3417570"/>
            <a:ext cx="1554480" cy="21031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Oracle notation</a:t>
            </a:r>
            <a:endParaRPr kumimoji="0" lang="en-US" sz="1200" b="0" i="0" u="none" strike="noStrike" cap="none" normalizeH="0" baseline="0" dirty="0" smtClean="0">
              <a:ln>
                <a:noFill/>
              </a:ln>
              <a:solidFill>
                <a:schemeClr val="tx1"/>
              </a:solidFill>
              <a:effectLst/>
              <a:cs typeface="Arial" pitchFamily="34" charset="0"/>
            </a:endParaRPr>
          </a:p>
        </p:txBody>
      </p:sp>
      <p:sp>
        <p:nvSpPr>
          <p:cNvPr id="111" name="AutoShape 124"/>
          <p:cNvSpPr>
            <a:spLocks noChangeShapeType="1"/>
          </p:cNvSpPr>
          <p:nvPr/>
        </p:nvSpPr>
        <p:spPr bwMode="auto">
          <a:xfrm>
            <a:off x="3993650" y="3981452"/>
            <a:ext cx="720052" cy="635"/>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pPr indent="457200"/>
            <a:endParaRPr lang="en-US" sz="1100"/>
          </a:p>
        </p:txBody>
      </p:sp>
      <p:sp>
        <p:nvSpPr>
          <p:cNvPr id="112" name="Oval 123"/>
          <p:cNvSpPr>
            <a:spLocks noChangeArrowheads="1"/>
          </p:cNvSpPr>
          <p:nvPr/>
        </p:nvSpPr>
        <p:spPr bwMode="auto">
          <a:xfrm>
            <a:off x="4102229" y="3945893"/>
            <a:ext cx="71751" cy="7175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13" name="AutoShape 122"/>
          <p:cNvSpPr>
            <a:spLocks noChangeShapeType="1"/>
          </p:cNvSpPr>
          <p:nvPr/>
        </p:nvSpPr>
        <p:spPr bwMode="auto">
          <a:xfrm>
            <a:off x="4517497" y="3981452"/>
            <a:ext cx="106674" cy="63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indent="457200"/>
            <a:endParaRPr lang="en-US" sz="1100"/>
          </a:p>
        </p:txBody>
      </p:sp>
      <p:sp>
        <p:nvSpPr>
          <p:cNvPr id="114" name="AutoShape 120"/>
          <p:cNvSpPr>
            <a:spLocks noChangeShapeType="1"/>
          </p:cNvSpPr>
          <p:nvPr/>
        </p:nvSpPr>
        <p:spPr bwMode="auto">
          <a:xfrm>
            <a:off x="5377880" y="3978277"/>
            <a:ext cx="720052" cy="635"/>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pPr indent="457200"/>
            <a:endParaRPr lang="en-US" sz="1100"/>
          </a:p>
        </p:txBody>
      </p:sp>
      <p:sp>
        <p:nvSpPr>
          <p:cNvPr id="115" name="Oval 119"/>
          <p:cNvSpPr>
            <a:spLocks noChangeArrowheads="1"/>
          </p:cNvSpPr>
          <p:nvPr/>
        </p:nvSpPr>
        <p:spPr bwMode="auto">
          <a:xfrm>
            <a:off x="5486459" y="3942718"/>
            <a:ext cx="71751" cy="7175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16" name="AutoShape 118"/>
          <p:cNvSpPr>
            <a:spLocks noChangeShapeType="1"/>
          </p:cNvSpPr>
          <p:nvPr/>
        </p:nvSpPr>
        <p:spPr bwMode="auto">
          <a:xfrm>
            <a:off x="5901727" y="3978277"/>
            <a:ext cx="106674" cy="63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indent="457200"/>
            <a:endParaRPr lang="en-US" sz="1100"/>
          </a:p>
        </p:txBody>
      </p:sp>
      <p:sp>
        <p:nvSpPr>
          <p:cNvPr id="117" name="AutoShape 117"/>
          <p:cNvSpPr>
            <a:spLocks noChangeShapeType="1"/>
          </p:cNvSpPr>
          <p:nvPr/>
        </p:nvSpPr>
        <p:spPr bwMode="auto">
          <a:xfrm>
            <a:off x="5895378" y="3924304"/>
            <a:ext cx="635" cy="10794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18" name="AutoShape 108"/>
          <p:cNvSpPr>
            <a:spLocks noChangeShapeType="1"/>
          </p:cNvSpPr>
          <p:nvPr/>
        </p:nvSpPr>
        <p:spPr bwMode="auto">
          <a:xfrm>
            <a:off x="6603365" y="3981451"/>
            <a:ext cx="720052" cy="635"/>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pPr indent="457200"/>
            <a:endParaRPr lang="en-US" sz="1100"/>
          </a:p>
        </p:txBody>
      </p:sp>
      <p:sp>
        <p:nvSpPr>
          <p:cNvPr id="119" name="AutoShape 107"/>
          <p:cNvSpPr>
            <a:spLocks noChangeShapeType="1"/>
          </p:cNvSpPr>
          <p:nvPr/>
        </p:nvSpPr>
        <p:spPr bwMode="auto">
          <a:xfrm>
            <a:off x="7127212" y="3981451"/>
            <a:ext cx="106674" cy="63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100"/>
          </a:p>
        </p:txBody>
      </p:sp>
      <p:sp>
        <p:nvSpPr>
          <p:cNvPr id="120" name="Text Box 72"/>
          <p:cNvSpPr txBox="1">
            <a:spLocks noChangeArrowheads="1"/>
          </p:cNvSpPr>
          <p:nvPr/>
        </p:nvSpPr>
        <p:spPr bwMode="auto">
          <a:xfrm>
            <a:off x="7587615" y="3874770"/>
            <a:ext cx="1554480" cy="21031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Notation with arrows</a:t>
            </a:r>
            <a:endParaRPr kumimoji="0" lang="en-US" sz="1200" b="0" i="0" u="none" strike="noStrike" cap="none" normalizeH="0" baseline="0" dirty="0" smtClean="0">
              <a:ln>
                <a:noFill/>
              </a:ln>
              <a:solidFill>
                <a:schemeClr val="tx1"/>
              </a:solidFill>
              <a:effectLst/>
              <a:cs typeface="Arial" pitchFamily="34" charset="0"/>
            </a:endParaRPr>
          </a:p>
        </p:txBody>
      </p:sp>
      <p:sp>
        <p:nvSpPr>
          <p:cNvPr id="121" name="Text Box 90"/>
          <p:cNvSpPr txBox="1">
            <a:spLocks noChangeArrowheads="1"/>
          </p:cNvSpPr>
          <p:nvPr/>
        </p:nvSpPr>
        <p:spPr bwMode="auto">
          <a:xfrm>
            <a:off x="5232550" y="2441737"/>
            <a:ext cx="406400" cy="178428"/>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(0,N)</a:t>
            </a:r>
            <a:endParaRPr kumimoji="0" lang="en-US" sz="1100" b="0" i="0" u="none" strike="noStrike" cap="none" normalizeH="0" baseline="0" dirty="0" smtClean="0">
              <a:ln>
                <a:noFill/>
              </a:ln>
              <a:solidFill>
                <a:schemeClr val="tx1"/>
              </a:solidFill>
              <a:effectLst/>
              <a:cs typeface="Arial" pitchFamily="34" charset="0"/>
            </a:endParaRPr>
          </a:p>
        </p:txBody>
      </p:sp>
      <p:sp>
        <p:nvSpPr>
          <p:cNvPr id="122" name="AutoShape 92"/>
          <p:cNvSpPr>
            <a:spLocks noChangeShapeType="1"/>
          </p:cNvSpPr>
          <p:nvPr/>
        </p:nvSpPr>
        <p:spPr bwMode="auto">
          <a:xfrm>
            <a:off x="4599940" y="2631440"/>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23" name="AutoShape 92"/>
          <p:cNvSpPr>
            <a:spLocks noChangeShapeType="1"/>
          </p:cNvSpPr>
          <p:nvPr/>
        </p:nvSpPr>
        <p:spPr bwMode="auto">
          <a:xfrm>
            <a:off x="5287329" y="2632233"/>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24" name="AutoShape 92"/>
          <p:cNvSpPr>
            <a:spLocks noChangeShapeType="1"/>
          </p:cNvSpPr>
          <p:nvPr/>
        </p:nvSpPr>
        <p:spPr bwMode="auto">
          <a:xfrm>
            <a:off x="5942168" y="2629852"/>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25" name="AutoShape 92"/>
          <p:cNvSpPr>
            <a:spLocks noChangeShapeType="1"/>
          </p:cNvSpPr>
          <p:nvPr/>
        </p:nvSpPr>
        <p:spPr bwMode="auto">
          <a:xfrm>
            <a:off x="6501767" y="2632233"/>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126" name="AutoShape 92"/>
          <p:cNvSpPr>
            <a:spLocks noChangeShapeType="1"/>
          </p:cNvSpPr>
          <p:nvPr/>
        </p:nvSpPr>
        <p:spPr bwMode="auto">
          <a:xfrm>
            <a:off x="7154225" y="2632233"/>
            <a:ext cx="237477" cy="6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cxnSp>
        <p:nvCxnSpPr>
          <p:cNvPr id="128" name="Straight Connector 127"/>
          <p:cNvCxnSpPr/>
          <p:nvPr/>
        </p:nvCxnSpPr>
        <p:spPr>
          <a:xfrm flipV="1">
            <a:off x="4637372" y="3006725"/>
            <a:ext cx="91440" cy="5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AutoShape 153"/>
          <p:cNvSpPr>
            <a:spLocks noChangeShapeType="1"/>
          </p:cNvSpPr>
          <p:nvPr/>
        </p:nvSpPr>
        <p:spPr bwMode="auto">
          <a:xfrm>
            <a:off x="6003290" y="3073400"/>
            <a:ext cx="91440" cy="5397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cxnSp>
        <p:nvCxnSpPr>
          <p:cNvPr id="130" name="Straight Connector 129"/>
          <p:cNvCxnSpPr/>
          <p:nvPr/>
        </p:nvCxnSpPr>
        <p:spPr>
          <a:xfrm flipV="1">
            <a:off x="6005832" y="3007996"/>
            <a:ext cx="91440" cy="5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AutoShape 153"/>
          <p:cNvSpPr>
            <a:spLocks noChangeShapeType="1"/>
          </p:cNvSpPr>
          <p:nvPr/>
        </p:nvSpPr>
        <p:spPr bwMode="auto">
          <a:xfrm>
            <a:off x="7226933" y="3073400"/>
            <a:ext cx="91440" cy="5397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cxnSp>
        <p:nvCxnSpPr>
          <p:cNvPr id="132" name="Straight Connector 131"/>
          <p:cNvCxnSpPr/>
          <p:nvPr/>
        </p:nvCxnSpPr>
        <p:spPr>
          <a:xfrm flipV="1">
            <a:off x="7229475" y="3007996"/>
            <a:ext cx="91440" cy="5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AutoShape 153"/>
          <p:cNvSpPr>
            <a:spLocks noChangeShapeType="1"/>
          </p:cNvSpPr>
          <p:nvPr/>
        </p:nvSpPr>
        <p:spPr bwMode="auto">
          <a:xfrm>
            <a:off x="5995033" y="3537586"/>
            <a:ext cx="91440" cy="5397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cxnSp>
        <p:nvCxnSpPr>
          <p:cNvPr id="134" name="Straight Connector 133"/>
          <p:cNvCxnSpPr/>
          <p:nvPr/>
        </p:nvCxnSpPr>
        <p:spPr>
          <a:xfrm flipV="1">
            <a:off x="5997575" y="3472182"/>
            <a:ext cx="91440" cy="5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AutoShape 153"/>
          <p:cNvSpPr>
            <a:spLocks noChangeShapeType="1"/>
          </p:cNvSpPr>
          <p:nvPr/>
        </p:nvSpPr>
        <p:spPr bwMode="auto">
          <a:xfrm>
            <a:off x="7206615" y="3538857"/>
            <a:ext cx="91440" cy="5397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cxnSp>
        <p:nvCxnSpPr>
          <p:cNvPr id="136" name="Straight Connector 135"/>
          <p:cNvCxnSpPr/>
          <p:nvPr/>
        </p:nvCxnSpPr>
        <p:spPr>
          <a:xfrm flipV="1">
            <a:off x="7209157" y="3473453"/>
            <a:ext cx="91440" cy="5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AutoShape 153"/>
          <p:cNvSpPr>
            <a:spLocks noChangeShapeType="1"/>
          </p:cNvSpPr>
          <p:nvPr/>
        </p:nvSpPr>
        <p:spPr bwMode="auto">
          <a:xfrm>
            <a:off x="4613273" y="3537586"/>
            <a:ext cx="91440" cy="5397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cxnSp>
        <p:nvCxnSpPr>
          <p:cNvPr id="138" name="Straight Connector 137"/>
          <p:cNvCxnSpPr/>
          <p:nvPr/>
        </p:nvCxnSpPr>
        <p:spPr>
          <a:xfrm flipV="1">
            <a:off x="4615815" y="3472182"/>
            <a:ext cx="91440" cy="5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 Box 28"/>
          <p:cNvSpPr txBox="1">
            <a:spLocks noChangeArrowheads="1"/>
          </p:cNvSpPr>
          <p:nvPr/>
        </p:nvSpPr>
        <p:spPr bwMode="auto">
          <a:xfrm>
            <a:off x="2036615" y="4495800"/>
            <a:ext cx="292608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ea typeface="Times New Roman" pitchFamily="18" charset="0"/>
                <a:cs typeface="Times New Roman" pitchFamily="18" charset="0"/>
              </a:rPr>
              <a:t>Generalization</a:t>
            </a:r>
            <a:r>
              <a:rPr kumimoji="0" lang="en-US" sz="1400" b="1" i="0" u="none" strike="noStrike" cap="none" normalizeH="0" dirty="0" smtClean="0">
                <a:ln>
                  <a:noFill/>
                </a:ln>
                <a:solidFill>
                  <a:schemeClr val="tx1"/>
                </a:solidFill>
                <a:effectLst/>
                <a:ea typeface="Times New Roman" pitchFamily="18" charset="0"/>
                <a:cs typeface="Times New Roman" pitchFamily="18" charset="0"/>
              </a:rPr>
              <a:t> and specialization</a:t>
            </a:r>
            <a:endParaRPr kumimoji="0" lang="en-US" sz="1400" b="0" i="0" u="none" strike="noStrike" cap="none" normalizeH="0" baseline="0" dirty="0" smtClean="0">
              <a:ln>
                <a:noFill/>
              </a:ln>
              <a:solidFill>
                <a:schemeClr val="tx1"/>
              </a:solidFill>
              <a:effectLst/>
              <a:cs typeface="Arial" pitchFamily="34" charset="0"/>
            </a:endParaRPr>
          </a:p>
        </p:txBody>
      </p:sp>
      <p:sp>
        <p:nvSpPr>
          <p:cNvPr id="142" name="Rectangle 51"/>
          <p:cNvSpPr>
            <a:spLocks noChangeArrowheads="1"/>
          </p:cNvSpPr>
          <p:nvPr/>
        </p:nvSpPr>
        <p:spPr bwMode="auto">
          <a:xfrm>
            <a:off x="2712935" y="4822253"/>
            <a:ext cx="342247" cy="215256"/>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1"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C</a:t>
            </a:r>
            <a:endParaRPr kumimoji="0" lang="en-US" sz="1100" b="0" i="0" u="none" strike="noStrike" cap="none" normalizeH="0" baseline="0" dirty="0" smtClean="0">
              <a:ln>
                <a:noFill/>
              </a:ln>
              <a:solidFill>
                <a:schemeClr val="tx1"/>
              </a:solidFill>
              <a:effectLst/>
              <a:cs typeface="Arial" pitchFamily="34" charset="0"/>
            </a:endParaRPr>
          </a:p>
        </p:txBody>
      </p:sp>
      <p:sp>
        <p:nvSpPr>
          <p:cNvPr id="143" name="AutoShape 49"/>
          <p:cNvSpPr>
            <a:spLocks noChangeShapeType="1"/>
          </p:cNvSpPr>
          <p:nvPr/>
        </p:nvSpPr>
        <p:spPr bwMode="auto">
          <a:xfrm>
            <a:off x="2884376" y="5037509"/>
            <a:ext cx="635" cy="16459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144" name="Oval 48"/>
          <p:cNvSpPr>
            <a:spLocks noChangeArrowheads="1"/>
          </p:cNvSpPr>
          <p:nvPr/>
        </p:nvSpPr>
        <p:spPr bwMode="auto">
          <a:xfrm rot="10800000" flipV="1">
            <a:off x="2782781" y="5203237"/>
            <a:ext cx="201919" cy="201922"/>
          </a:xfrm>
          <a:prstGeom prst="ellipse">
            <a:avLst/>
          </a:prstGeom>
          <a:noFill/>
          <a:ln w="9525">
            <a:solidFill>
              <a:srgbClr val="000000"/>
            </a:solidFill>
            <a:round/>
            <a:headEnd/>
            <a:tailEnd/>
          </a:ln>
        </p:spPr>
        <p:txBody>
          <a:bodyPr vert="horz" wrap="square" lIns="91440" tIns="45720" rIns="91440" bIns="45720" numCol="1" anchor="ctr" anchorCtr="1" compatLnSpc="1">
            <a:prstTxWarp prst="textNoShape">
              <a:avLst/>
            </a:prstTxWarp>
          </a:bodyPr>
          <a:lstStyle/>
          <a:p>
            <a:r>
              <a:rPr lang="en-US" sz="1100" dirty="0" smtClean="0"/>
              <a:t>d</a:t>
            </a:r>
            <a:endParaRPr lang="en-US" sz="1100" dirty="0"/>
          </a:p>
        </p:txBody>
      </p:sp>
      <p:sp>
        <p:nvSpPr>
          <p:cNvPr id="145" name="Oval 46"/>
          <p:cNvSpPr>
            <a:spLocks noChangeArrowheads="1"/>
          </p:cNvSpPr>
          <p:nvPr/>
        </p:nvSpPr>
        <p:spPr bwMode="auto">
          <a:xfrm rot="10800000" flipV="1">
            <a:off x="3068516" y="5203237"/>
            <a:ext cx="201919" cy="201921"/>
          </a:xfrm>
          <a:prstGeom prst="ellipse">
            <a:avLst/>
          </a:prstGeom>
          <a:noFill/>
          <a:ln w="9525">
            <a:solidFill>
              <a:srgbClr val="000000"/>
            </a:solidFill>
            <a:round/>
            <a:headEnd/>
            <a:tailEnd/>
          </a:ln>
        </p:spPr>
        <p:txBody>
          <a:bodyPr vert="horz" wrap="square" lIns="91440" tIns="45720" rIns="91440" bIns="45720" numCol="1" anchor="ctr" anchorCtr="1" compatLnSpc="1">
            <a:prstTxWarp prst="textNoShape">
              <a:avLst/>
            </a:prstTxWarp>
          </a:bodyPr>
          <a:lstStyle/>
          <a:p>
            <a:pPr algn="ctr"/>
            <a:r>
              <a:rPr lang="en-US" sz="1100" dirty="0" smtClean="0"/>
              <a:t>o</a:t>
            </a:r>
            <a:endParaRPr lang="en-US" sz="1100" dirty="0"/>
          </a:p>
        </p:txBody>
      </p:sp>
      <p:sp>
        <p:nvSpPr>
          <p:cNvPr id="146" name="Rectangle 44"/>
          <p:cNvSpPr>
            <a:spLocks noChangeArrowheads="1"/>
          </p:cNvSpPr>
          <p:nvPr/>
        </p:nvSpPr>
        <p:spPr bwMode="auto">
          <a:xfrm>
            <a:off x="2277187" y="5736615"/>
            <a:ext cx="342247" cy="215256"/>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1"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1</a:t>
            </a:r>
            <a:endParaRPr kumimoji="0" lang="en-US" sz="1100" b="0" i="0" u="none" strike="noStrike" cap="none" normalizeH="0" baseline="0" dirty="0" smtClean="0">
              <a:ln>
                <a:noFill/>
              </a:ln>
              <a:solidFill>
                <a:schemeClr val="tx1"/>
              </a:solidFill>
              <a:effectLst/>
              <a:cs typeface="Arial" pitchFamily="34" charset="0"/>
            </a:endParaRPr>
          </a:p>
        </p:txBody>
      </p:sp>
      <p:sp>
        <p:nvSpPr>
          <p:cNvPr id="152" name="Text Box 38"/>
          <p:cNvSpPr txBox="1">
            <a:spLocks noChangeArrowheads="1"/>
          </p:cNvSpPr>
          <p:nvPr/>
        </p:nvSpPr>
        <p:spPr bwMode="auto">
          <a:xfrm>
            <a:off x="2234805" y="6113154"/>
            <a:ext cx="132581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Elmasri / Navathe notation</a:t>
            </a:r>
            <a:endParaRPr kumimoji="0" lang="en-US" sz="1200" b="0" i="0" u="none" strike="noStrike" cap="none" normalizeH="0" baseline="0" dirty="0" smtClean="0">
              <a:ln>
                <a:noFill/>
              </a:ln>
              <a:solidFill>
                <a:schemeClr val="tx1"/>
              </a:solidFill>
              <a:effectLst/>
              <a:cs typeface="Arial" pitchFamily="34" charset="0"/>
            </a:endParaRPr>
          </a:p>
        </p:txBody>
      </p:sp>
      <p:cxnSp>
        <p:nvCxnSpPr>
          <p:cNvPr id="154" name="Straight Connector 153"/>
          <p:cNvCxnSpPr>
            <a:stCxn id="144" idx="4"/>
            <a:endCxn id="155" idx="0"/>
          </p:cNvCxnSpPr>
          <p:nvPr/>
        </p:nvCxnSpPr>
        <p:spPr>
          <a:xfrm>
            <a:off x="2883740" y="5405159"/>
            <a:ext cx="267" cy="328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Rectangle 44"/>
          <p:cNvSpPr>
            <a:spLocks noChangeArrowheads="1"/>
          </p:cNvSpPr>
          <p:nvPr/>
        </p:nvSpPr>
        <p:spPr bwMode="auto">
          <a:xfrm>
            <a:off x="2712883" y="5734048"/>
            <a:ext cx="342247" cy="215256"/>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1"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2</a:t>
            </a:r>
            <a:endParaRPr kumimoji="0" lang="en-US" sz="1100" b="0" i="0" u="none" strike="noStrike" cap="none" normalizeH="0" baseline="0" dirty="0" smtClean="0">
              <a:ln>
                <a:noFill/>
              </a:ln>
              <a:solidFill>
                <a:schemeClr val="tx1"/>
              </a:solidFill>
              <a:effectLst/>
              <a:cs typeface="Arial" pitchFamily="34" charset="0"/>
            </a:endParaRPr>
          </a:p>
        </p:txBody>
      </p:sp>
      <p:sp>
        <p:nvSpPr>
          <p:cNvPr id="158" name="Rectangle 44"/>
          <p:cNvSpPr>
            <a:spLocks noChangeArrowheads="1"/>
          </p:cNvSpPr>
          <p:nvPr/>
        </p:nvSpPr>
        <p:spPr bwMode="auto">
          <a:xfrm>
            <a:off x="3146273" y="5731667"/>
            <a:ext cx="342247" cy="215256"/>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1"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dirty="0" smtClean="0">
                <a:ln>
                  <a:noFill/>
                </a:ln>
                <a:solidFill>
                  <a:schemeClr val="tx1"/>
                </a:solidFill>
                <a:effectLst/>
                <a:ea typeface="Times New Roman" pitchFamily="18" charset="0"/>
                <a:cs typeface="Times New Roman" pitchFamily="18" charset="0"/>
              </a:rPr>
              <a:t>2</a:t>
            </a:r>
            <a:endParaRPr kumimoji="0" lang="en-US" sz="1100" b="0" i="0" u="none" strike="noStrike" cap="none" normalizeH="0" baseline="0" dirty="0" smtClean="0">
              <a:ln>
                <a:noFill/>
              </a:ln>
              <a:solidFill>
                <a:schemeClr val="tx1"/>
              </a:solidFill>
              <a:effectLst/>
              <a:cs typeface="Arial" pitchFamily="34" charset="0"/>
            </a:endParaRPr>
          </a:p>
        </p:txBody>
      </p:sp>
      <p:cxnSp>
        <p:nvCxnSpPr>
          <p:cNvPr id="162" name="Straight Connector 161"/>
          <p:cNvCxnSpPr>
            <a:stCxn id="144" idx="5"/>
            <a:endCxn id="146" idx="0"/>
          </p:cNvCxnSpPr>
          <p:nvPr/>
        </p:nvCxnSpPr>
        <p:spPr>
          <a:xfrm flipH="1">
            <a:off x="2448311" y="5375588"/>
            <a:ext cx="364040" cy="3610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a:stCxn id="144" idx="3"/>
            <a:endCxn id="158" idx="0"/>
          </p:cNvCxnSpPr>
          <p:nvPr/>
        </p:nvCxnSpPr>
        <p:spPr>
          <a:xfrm>
            <a:off x="2955130" y="5375588"/>
            <a:ext cx="362267" cy="3560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Arc 165"/>
          <p:cNvSpPr/>
          <p:nvPr/>
        </p:nvSpPr>
        <p:spPr>
          <a:xfrm rot="5400000">
            <a:off x="2731947" y="5457820"/>
            <a:ext cx="304800" cy="152400"/>
          </a:xfrm>
          <a:prstGeom prst="arc">
            <a:avLst>
              <a:gd name="adj1" fmla="val 16273125"/>
              <a:gd name="adj2" fmla="val 52143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100"/>
          </a:p>
        </p:txBody>
      </p:sp>
      <p:sp>
        <p:nvSpPr>
          <p:cNvPr id="167" name="Arc 166"/>
          <p:cNvSpPr/>
          <p:nvPr/>
        </p:nvSpPr>
        <p:spPr>
          <a:xfrm rot="2857028">
            <a:off x="2969536" y="5447928"/>
            <a:ext cx="304800" cy="152400"/>
          </a:xfrm>
          <a:prstGeom prst="arc">
            <a:avLst>
              <a:gd name="adj1" fmla="val 16273125"/>
              <a:gd name="adj2" fmla="val 52143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100"/>
          </a:p>
        </p:txBody>
      </p:sp>
      <p:sp>
        <p:nvSpPr>
          <p:cNvPr id="169" name="Arc 168"/>
          <p:cNvSpPr/>
          <p:nvPr/>
        </p:nvSpPr>
        <p:spPr>
          <a:xfrm rot="8257028">
            <a:off x="2515612" y="5448672"/>
            <a:ext cx="304800" cy="152400"/>
          </a:xfrm>
          <a:prstGeom prst="arc">
            <a:avLst>
              <a:gd name="adj1" fmla="val 16273125"/>
              <a:gd name="adj2" fmla="val 521435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100"/>
          </a:p>
        </p:txBody>
      </p:sp>
      <p:sp>
        <p:nvSpPr>
          <p:cNvPr id="170" name="Rectangle 65"/>
          <p:cNvSpPr>
            <a:spLocks noChangeArrowheads="1"/>
          </p:cNvSpPr>
          <p:nvPr/>
        </p:nvSpPr>
        <p:spPr bwMode="auto">
          <a:xfrm>
            <a:off x="5829465" y="5537169"/>
            <a:ext cx="342247" cy="212081"/>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smtClean="0">
                <a:ln>
                  <a:noFill/>
                </a:ln>
                <a:solidFill>
                  <a:schemeClr val="tx1"/>
                </a:solidFill>
                <a:effectLst/>
                <a:ea typeface="Times New Roman" pitchFamily="18" charset="0"/>
                <a:cs typeface="Times New Roman" pitchFamily="18" charset="0"/>
              </a:rPr>
              <a:t>1</a:t>
            </a:r>
            <a:endParaRPr kumimoji="0" lang="en-US" sz="1100" b="0" i="0" u="none" strike="noStrike" cap="none" normalizeH="0" baseline="0" smtClean="0">
              <a:ln>
                <a:noFill/>
              </a:ln>
              <a:solidFill>
                <a:schemeClr val="tx1"/>
              </a:solidFill>
              <a:effectLst/>
              <a:cs typeface="Arial" pitchFamily="34" charset="0"/>
            </a:endParaRPr>
          </a:p>
        </p:txBody>
      </p:sp>
      <p:sp>
        <p:nvSpPr>
          <p:cNvPr id="171" name="Rectangle 64"/>
          <p:cNvSpPr>
            <a:spLocks noChangeArrowheads="1"/>
          </p:cNvSpPr>
          <p:nvPr/>
        </p:nvSpPr>
        <p:spPr bwMode="auto">
          <a:xfrm>
            <a:off x="6257433" y="5537169"/>
            <a:ext cx="342247" cy="212081"/>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smtClean="0">
                <a:ln>
                  <a:noFill/>
                </a:ln>
                <a:solidFill>
                  <a:schemeClr val="tx1"/>
                </a:solidFill>
                <a:effectLst/>
                <a:ea typeface="Times New Roman" pitchFamily="18" charset="0"/>
                <a:cs typeface="Times New Roman" pitchFamily="18" charset="0"/>
              </a:rPr>
              <a:t>2</a:t>
            </a:r>
            <a:endParaRPr kumimoji="0" lang="en-US" sz="1100" b="0" i="0" u="none" strike="noStrike" cap="none" normalizeH="0" baseline="0" smtClean="0">
              <a:ln>
                <a:noFill/>
              </a:ln>
              <a:solidFill>
                <a:schemeClr val="tx1"/>
              </a:solidFill>
              <a:effectLst/>
              <a:cs typeface="Arial" pitchFamily="34" charset="0"/>
            </a:endParaRPr>
          </a:p>
        </p:txBody>
      </p:sp>
      <p:sp>
        <p:nvSpPr>
          <p:cNvPr id="172" name="Rectangle 63"/>
          <p:cNvSpPr>
            <a:spLocks noChangeArrowheads="1"/>
          </p:cNvSpPr>
          <p:nvPr/>
        </p:nvSpPr>
        <p:spPr bwMode="auto">
          <a:xfrm>
            <a:off x="6686670" y="5537169"/>
            <a:ext cx="342247" cy="212081"/>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smtClean="0">
                <a:ln>
                  <a:noFill/>
                </a:ln>
                <a:solidFill>
                  <a:schemeClr val="tx1"/>
                </a:solidFill>
                <a:effectLst/>
                <a:ea typeface="Times New Roman" pitchFamily="18" charset="0"/>
                <a:cs typeface="Times New Roman" pitchFamily="18" charset="0"/>
              </a:rPr>
              <a:t>3</a:t>
            </a:r>
            <a:endParaRPr kumimoji="0" lang="en-US" sz="1100" b="0" i="0" u="none" strike="noStrike" cap="none" normalizeH="0" baseline="0" smtClean="0">
              <a:ln>
                <a:noFill/>
              </a:ln>
              <a:solidFill>
                <a:schemeClr val="tx1"/>
              </a:solidFill>
              <a:effectLst/>
              <a:cs typeface="Arial" pitchFamily="34" charset="0"/>
            </a:endParaRPr>
          </a:p>
        </p:txBody>
      </p:sp>
      <p:sp>
        <p:nvSpPr>
          <p:cNvPr id="173" name="Rectangle 62"/>
          <p:cNvSpPr>
            <a:spLocks noChangeArrowheads="1"/>
          </p:cNvSpPr>
          <p:nvPr/>
        </p:nvSpPr>
        <p:spPr bwMode="auto">
          <a:xfrm>
            <a:off x="5727236" y="4800600"/>
            <a:ext cx="1402080" cy="1129618"/>
          </a:xfrm>
          <a:prstGeom prst="rect">
            <a:avLst/>
          </a:prstGeom>
          <a:no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defTabSz="914400" rtl="0" eaLnBrk="1" fontAlgn="base" latinLnBrk="0" hangingPunct="1">
              <a:lnSpc>
                <a:spcPct val="200000"/>
              </a:lnSpc>
              <a:spcBef>
                <a:spcPct val="0"/>
              </a:spcBef>
              <a:spcAft>
                <a:spcPct val="0"/>
              </a:spcAft>
              <a:buClrTx/>
              <a:buSzTx/>
              <a:buFontTx/>
              <a:buNone/>
              <a:tabLst/>
            </a:pPr>
            <a:r>
              <a:rPr lang="en-US" sz="1100" dirty="0" smtClean="0">
                <a:ea typeface="Times New Roman" pitchFamily="18" charset="0"/>
                <a:cs typeface="Times New Roman" pitchFamily="18" charset="0"/>
              </a:rPr>
              <a:t>     </a:t>
            </a: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C</a:t>
            </a:r>
            <a:endParaRPr kumimoji="0" lang="en-US" sz="1100" b="0" i="0" u="none" strike="noStrike" cap="none" normalizeH="0" baseline="0" dirty="0" smtClean="0">
              <a:ln>
                <a:noFill/>
              </a:ln>
              <a:solidFill>
                <a:schemeClr val="tx1"/>
              </a:solidFill>
              <a:effectLst/>
              <a:cs typeface="Arial" pitchFamily="34" charset="0"/>
            </a:endParaRPr>
          </a:p>
        </p:txBody>
      </p:sp>
      <p:sp>
        <p:nvSpPr>
          <p:cNvPr id="174" name="Rectangle 61"/>
          <p:cNvSpPr>
            <a:spLocks noChangeArrowheads="1"/>
          </p:cNvSpPr>
          <p:nvPr/>
        </p:nvSpPr>
        <p:spPr bwMode="auto">
          <a:xfrm>
            <a:off x="4305538" y="4800600"/>
            <a:ext cx="342247" cy="215256"/>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C</a:t>
            </a:r>
            <a:endParaRPr kumimoji="0" lang="en-US" sz="1100" b="0" i="0" u="none" strike="noStrike" cap="none" normalizeH="0" baseline="0" smtClean="0">
              <a:ln>
                <a:noFill/>
              </a:ln>
              <a:solidFill>
                <a:schemeClr val="tx1"/>
              </a:solidFill>
              <a:effectLst/>
              <a:cs typeface="Arial" pitchFamily="34" charset="0"/>
            </a:endParaRPr>
          </a:p>
        </p:txBody>
      </p:sp>
      <p:sp>
        <p:nvSpPr>
          <p:cNvPr id="175" name="AutoShape 60"/>
          <p:cNvSpPr>
            <a:spLocks noChangeShapeType="1"/>
          </p:cNvSpPr>
          <p:nvPr/>
        </p:nvSpPr>
        <p:spPr bwMode="auto">
          <a:xfrm>
            <a:off x="4475709" y="5015856"/>
            <a:ext cx="635" cy="699106"/>
          </a:xfrm>
          <a:prstGeom prst="straightConnector1">
            <a:avLst/>
          </a:prstGeom>
          <a:noFill/>
          <a:ln w="9525">
            <a:solidFill>
              <a:srgbClr val="000000"/>
            </a:solidFill>
            <a:round/>
            <a:headEnd type="stealth" w="med" len="med"/>
            <a:tailEnd/>
          </a:ln>
        </p:spPr>
        <p:txBody>
          <a:bodyPr vert="horz" wrap="square" lIns="91440" tIns="45720" rIns="91440" bIns="45720" numCol="1" anchor="t" anchorCtr="0" compatLnSpc="1">
            <a:prstTxWarp prst="textNoShape">
              <a:avLst/>
            </a:prstTxWarp>
          </a:bodyPr>
          <a:lstStyle/>
          <a:p>
            <a:pPr algn="ctr"/>
            <a:endParaRPr lang="en-US" sz="1100"/>
          </a:p>
        </p:txBody>
      </p:sp>
      <p:sp>
        <p:nvSpPr>
          <p:cNvPr id="176" name="Rectangle 59"/>
          <p:cNvSpPr>
            <a:spLocks noChangeArrowheads="1"/>
          </p:cNvSpPr>
          <p:nvPr/>
        </p:nvSpPr>
        <p:spPr bwMode="auto">
          <a:xfrm>
            <a:off x="3876936" y="5714962"/>
            <a:ext cx="342247" cy="215256"/>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smtClean="0">
                <a:ln>
                  <a:noFill/>
                </a:ln>
                <a:solidFill>
                  <a:schemeClr val="tx1"/>
                </a:solidFill>
                <a:effectLst/>
                <a:ea typeface="Times New Roman" pitchFamily="18" charset="0"/>
                <a:cs typeface="Times New Roman" pitchFamily="18" charset="0"/>
              </a:rPr>
              <a:t>1</a:t>
            </a:r>
            <a:endParaRPr kumimoji="0" lang="en-US" sz="1100" b="0" i="0" u="none" strike="noStrike" cap="none" normalizeH="0" baseline="0" smtClean="0">
              <a:ln>
                <a:noFill/>
              </a:ln>
              <a:solidFill>
                <a:schemeClr val="tx1"/>
              </a:solidFill>
              <a:effectLst/>
              <a:cs typeface="Arial" pitchFamily="34" charset="0"/>
            </a:endParaRPr>
          </a:p>
        </p:txBody>
      </p:sp>
      <p:sp>
        <p:nvSpPr>
          <p:cNvPr id="177" name="Rectangle 58"/>
          <p:cNvSpPr>
            <a:spLocks noChangeArrowheads="1"/>
          </p:cNvSpPr>
          <p:nvPr/>
        </p:nvSpPr>
        <p:spPr bwMode="auto">
          <a:xfrm>
            <a:off x="4304903" y="5714962"/>
            <a:ext cx="342247" cy="215256"/>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smtClean="0">
                <a:ln>
                  <a:noFill/>
                </a:ln>
                <a:solidFill>
                  <a:schemeClr val="tx1"/>
                </a:solidFill>
                <a:effectLst/>
                <a:ea typeface="Times New Roman" pitchFamily="18" charset="0"/>
                <a:cs typeface="Times New Roman" pitchFamily="18" charset="0"/>
              </a:rPr>
              <a:t>2</a:t>
            </a:r>
            <a:endParaRPr kumimoji="0" lang="en-US" sz="1100" b="0" i="0" u="none" strike="noStrike" cap="none" normalizeH="0" baseline="0" smtClean="0">
              <a:ln>
                <a:noFill/>
              </a:ln>
              <a:solidFill>
                <a:schemeClr val="tx1"/>
              </a:solidFill>
              <a:effectLst/>
              <a:cs typeface="Arial" pitchFamily="34" charset="0"/>
            </a:endParaRPr>
          </a:p>
        </p:txBody>
      </p:sp>
      <p:sp>
        <p:nvSpPr>
          <p:cNvPr id="178" name="Rectangle 57"/>
          <p:cNvSpPr>
            <a:spLocks noChangeArrowheads="1"/>
          </p:cNvSpPr>
          <p:nvPr/>
        </p:nvSpPr>
        <p:spPr bwMode="auto">
          <a:xfrm>
            <a:off x="4734140" y="5714962"/>
            <a:ext cx="342247" cy="215256"/>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ea typeface="Times New Roman" pitchFamily="18" charset="0"/>
                <a:cs typeface="Times New Roman" pitchFamily="18" charset="0"/>
              </a:rPr>
              <a:t>S</a:t>
            </a:r>
            <a:r>
              <a:rPr kumimoji="0" lang="en-US" sz="1100" b="0" i="0" u="none" strike="noStrike" cap="none" normalizeH="0" baseline="-30000" smtClean="0">
                <a:ln>
                  <a:noFill/>
                </a:ln>
                <a:solidFill>
                  <a:schemeClr val="tx1"/>
                </a:solidFill>
                <a:effectLst/>
                <a:ea typeface="Times New Roman" pitchFamily="18" charset="0"/>
                <a:cs typeface="Times New Roman" pitchFamily="18" charset="0"/>
              </a:rPr>
              <a:t>3</a:t>
            </a:r>
            <a:endParaRPr kumimoji="0" lang="en-US" sz="1100" b="0" i="0" u="none" strike="noStrike" cap="none" normalizeH="0" baseline="0" smtClean="0">
              <a:ln>
                <a:noFill/>
              </a:ln>
              <a:solidFill>
                <a:schemeClr val="tx1"/>
              </a:solidFill>
              <a:effectLst/>
              <a:cs typeface="Arial" pitchFamily="34" charset="0"/>
            </a:endParaRPr>
          </a:p>
        </p:txBody>
      </p:sp>
      <p:sp>
        <p:nvSpPr>
          <p:cNvPr id="179" name="AutoShape 56"/>
          <p:cNvSpPr>
            <a:spLocks noChangeShapeType="1"/>
          </p:cNvSpPr>
          <p:nvPr/>
        </p:nvSpPr>
        <p:spPr bwMode="auto">
          <a:xfrm>
            <a:off x="4045996" y="5350646"/>
            <a:ext cx="635" cy="36193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sz="1100"/>
          </a:p>
        </p:txBody>
      </p:sp>
      <p:sp>
        <p:nvSpPr>
          <p:cNvPr id="180" name="AutoShape 55"/>
          <p:cNvSpPr>
            <a:spLocks noChangeShapeType="1"/>
          </p:cNvSpPr>
          <p:nvPr/>
        </p:nvSpPr>
        <p:spPr bwMode="auto">
          <a:xfrm>
            <a:off x="4905581" y="5347788"/>
            <a:ext cx="635" cy="36955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US" sz="1100"/>
          </a:p>
        </p:txBody>
      </p:sp>
      <p:sp>
        <p:nvSpPr>
          <p:cNvPr id="182" name="Text Box 53"/>
          <p:cNvSpPr txBox="1">
            <a:spLocks noChangeArrowheads="1"/>
          </p:cNvSpPr>
          <p:nvPr/>
        </p:nvSpPr>
        <p:spPr bwMode="auto">
          <a:xfrm>
            <a:off x="3717558" y="6091501"/>
            <a:ext cx="1520109"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lvl="0" algn="ctr" fontAlgn="base">
              <a:spcBef>
                <a:spcPct val="0"/>
              </a:spcBef>
              <a:spcAft>
                <a:spcPct val="0"/>
              </a:spcAf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Batini / Ceri / Navathe </a:t>
            </a:r>
            <a:r>
              <a:rPr lang="en-US" sz="1200" dirty="0" smtClean="0">
                <a:ea typeface="Times New Roman" pitchFamily="18" charset="0"/>
                <a:cs typeface="Times New Roman" pitchFamily="18" charset="0"/>
              </a:rPr>
              <a:t>notation</a:t>
            </a:r>
            <a:endParaRPr kumimoji="0" lang="en-US" sz="1200" b="0" i="0" u="none" strike="noStrike" cap="none" normalizeH="0" baseline="0" dirty="0" smtClean="0">
              <a:ln>
                <a:noFill/>
              </a:ln>
              <a:solidFill>
                <a:schemeClr val="tx1"/>
              </a:solidFill>
              <a:effectLst/>
              <a:cs typeface="Arial" pitchFamily="34" charset="0"/>
            </a:endParaRPr>
          </a:p>
        </p:txBody>
      </p:sp>
      <p:sp>
        <p:nvSpPr>
          <p:cNvPr id="183" name="Text Box 33"/>
          <p:cNvSpPr txBox="1">
            <a:spLocks noChangeArrowheads="1"/>
          </p:cNvSpPr>
          <p:nvPr/>
        </p:nvSpPr>
        <p:spPr bwMode="auto">
          <a:xfrm>
            <a:off x="5422435" y="6101026"/>
            <a:ext cx="201168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lvl="0" algn="ctr" fontAlgn="base">
              <a:spcBef>
                <a:spcPct val="0"/>
              </a:spcBef>
              <a:spcAft>
                <a:spcPct val="0"/>
              </a:spcAf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IE (Information Engineering) </a:t>
            </a:r>
            <a:r>
              <a:rPr lang="en-US" sz="1200" dirty="0" smtClean="0">
                <a:ea typeface="Times New Roman" pitchFamily="18" charset="0"/>
                <a:cs typeface="Times New Roman" pitchFamily="18" charset="0"/>
              </a:rPr>
              <a:t>notation</a:t>
            </a:r>
            <a:endParaRPr kumimoji="0" lang="en-US" sz="1200" b="0" i="0" u="none" strike="noStrike" cap="none" normalizeH="0" baseline="0" dirty="0" smtClean="0">
              <a:ln>
                <a:noFill/>
              </a:ln>
              <a:solidFill>
                <a:schemeClr val="tx1"/>
              </a:solidFill>
              <a:effectLst/>
              <a:cs typeface="Arial" pitchFamily="34" charset="0"/>
            </a:endParaRPr>
          </a:p>
        </p:txBody>
      </p:sp>
      <p:cxnSp>
        <p:nvCxnSpPr>
          <p:cNvPr id="185" name="Straight Connector 184"/>
          <p:cNvCxnSpPr/>
          <p:nvPr/>
        </p:nvCxnSpPr>
        <p:spPr>
          <a:xfrm>
            <a:off x="4041625" y="5350667"/>
            <a:ext cx="8686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12</a:t>
            </a:fld>
            <a:endParaRPr lang="en-US"/>
          </a:p>
        </p:txBody>
      </p:sp>
      <p:sp>
        <p:nvSpPr>
          <p:cNvPr id="6" name="Title 5"/>
          <p:cNvSpPr>
            <a:spLocks noGrp="1"/>
          </p:cNvSpPr>
          <p:nvPr>
            <p:ph type="title"/>
          </p:nvPr>
        </p:nvSpPr>
        <p:spPr/>
        <p:txBody>
          <a:bodyPr>
            <a:normAutofit fontScale="90000"/>
          </a:bodyPr>
          <a:lstStyle/>
          <a:p>
            <a:r>
              <a:rPr lang="en-US" dirty="0" smtClean="0"/>
              <a:t>Example (conceptual schema for University database)</a:t>
            </a:r>
            <a:endParaRPr lang="en-US" dirty="0"/>
          </a:p>
        </p:txBody>
      </p:sp>
      <p:sp>
        <p:nvSpPr>
          <p:cNvPr id="8" name="Rectangle 90"/>
          <p:cNvSpPr>
            <a:spLocks noChangeArrowheads="1"/>
          </p:cNvSpPr>
          <p:nvPr/>
        </p:nvSpPr>
        <p:spPr bwMode="auto">
          <a:xfrm>
            <a:off x="3240234" y="2294655"/>
            <a:ext cx="914400"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PERSON</a:t>
            </a:r>
            <a:endParaRPr kumimoji="0" lang="en-US" sz="1100" b="0" i="1" u="none" strike="noStrike" cap="none" normalizeH="0" baseline="0" dirty="0" smtClean="0">
              <a:ln>
                <a:noFill/>
              </a:ln>
              <a:solidFill>
                <a:schemeClr val="tx1"/>
              </a:solidFill>
              <a:effectLst/>
              <a:cs typeface="Arial" pitchFamily="34" charset="0"/>
            </a:endParaRPr>
          </a:p>
        </p:txBody>
      </p:sp>
      <p:sp>
        <p:nvSpPr>
          <p:cNvPr id="9" name="Rectangle 90"/>
          <p:cNvSpPr>
            <a:spLocks noChangeArrowheads="1"/>
          </p:cNvSpPr>
          <p:nvPr/>
        </p:nvSpPr>
        <p:spPr bwMode="auto">
          <a:xfrm>
            <a:off x="2325835" y="3361455"/>
            <a:ext cx="914400"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PROFESSOR</a:t>
            </a:r>
            <a:endParaRPr kumimoji="0" lang="en-US" sz="1100" b="0" i="1" u="none" strike="noStrike" cap="none" normalizeH="0" baseline="0" dirty="0" smtClean="0">
              <a:ln>
                <a:noFill/>
              </a:ln>
              <a:solidFill>
                <a:schemeClr val="tx1"/>
              </a:solidFill>
              <a:effectLst/>
              <a:cs typeface="Arial" pitchFamily="34" charset="0"/>
            </a:endParaRPr>
          </a:p>
        </p:txBody>
      </p:sp>
      <p:sp>
        <p:nvSpPr>
          <p:cNvPr id="10" name="Rectangle 90"/>
          <p:cNvSpPr>
            <a:spLocks noChangeArrowheads="1"/>
          </p:cNvSpPr>
          <p:nvPr/>
        </p:nvSpPr>
        <p:spPr bwMode="auto">
          <a:xfrm>
            <a:off x="4154635" y="3361455"/>
            <a:ext cx="914400"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STUDENT</a:t>
            </a:r>
            <a:endParaRPr kumimoji="0" lang="en-US" sz="1100" b="0" i="1" u="none" strike="noStrike" cap="none" normalizeH="0" baseline="0" dirty="0" smtClean="0">
              <a:ln>
                <a:noFill/>
              </a:ln>
              <a:solidFill>
                <a:schemeClr val="tx1"/>
              </a:solidFill>
              <a:effectLst/>
              <a:cs typeface="Arial" pitchFamily="34" charset="0"/>
            </a:endParaRPr>
          </a:p>
        </p:txBody>
      </p:sp>
      <p:sp>
        <p:nvSpPr>
          <p:cNvPr id="11" name="Rectangle 90"/>
          <p:cNvSpPr>
            <a:spLocks noChangeArrowheads="1"/>
          </p:cNvSpPr>
          <p:nvPr/>
        </p:nvSpPr>
        <p:spPr bwMode="auto">
          <a:xfrm>
            <a:off x="6012651" y="4915769"/>
            <a:ext cx="914400"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FACULTY</a:t>
            </a:r>
            <a:endParaRPr kumimoji="0" lang="en-US" sz="1100" b="0" i="1" u="none" strike="noStrike" cap="none" normalizeH="0" baseline="0" dirty="0" smtClean="0">
              <a:ln>
                <a:noFill/>
              </a:ln>
              <a:solidFill>
                <a:schemeClr val="tx1"/>
              </a:solidFill>
              <a:effectLst/>
              <a:cs typeface="Arial" pitchFamily="34" charset="0"/>
            </a:endParaRPr>
          </a:p>
        </p:txBody>
      </p:sp>
      <p:sp>
        <p:nvSpPr>
          <p:cNvPr id="12" name="Rectangle 90"/>
          <p:cNvSpPr>
            <a:spLocks noChangeArrowheads="1"/>
          </p:cNvSpPr>
          <p:nvPr/>
        </p:nvSpPr>
        <p:spPr bwMode="auto">
          <a:xfrm>
            <a:off x="3583775" y="4913865"/>
            <a:ext cx="914400"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DEPARTMENT</a:t>
            </a:r>
            <a:endParaRPr kumimoji="0" lang="en-US" sz="1100" b="0" i="1" u="none" strike="noStrike" cap="none" normalizeH="0" baseline="0" dirty="0" smtClean="0">
              <a:ln>
                <a:noFill/>
              </a:ln>
              <a:solidFill>
                <a:schemeClr val="tx1"/>
              </a:solidFill>
              <a:effectLst/>
              <a:cs typeface="Arial" pitchFamily="34" charset="0"/>
            </a:endParaRPr>
          </a:p>
        </p:txBody>
      </p:sp>
      <p:sp>
        <p:nvSpPr>
          <p:cNvPr id="13" name="Rectangle 90"/>
          <p:cNvSpPr>
            <a:spLocks noChangeArrowheads="1"/>
          </p:cNvSpPr>
          <p:nvPr/>
        </p:nvSpPr>
        <p:spPr bwMode="auto">
          <a:xfrm>
            <a:off x="1083461" y="4913865"/>
            <a:ext cx="914400"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COURSE</a:t>
            </a:r>
            <a:endParaRPr kumimoji="0" lang="en-US" sz="1100" b="0" i="1" u="none" strike="noStrike" cap="none" normalizeH="0" baseline="0" dirty="0" smtClean="0">
              <a:ln>
                <a:noFill/>
              </a:ln>
              <a:solidFill>
                <a:schemeClr val="tx1"/>
              </a:solidFill>
              <a:effectLst/>
              <a:cs typeface="Arial" pitchFamily="34" charset="0"/>
            </a:endParaRPr>
          </a:p>
        </p:txBody>
      </p:sp>
      <p:sp>
        <p:nvSpPr>
          <p:cNvPr id="14" name="Rectangle 90"/>
          <p:cNvSpPr>
            <a:spLocks noChangeArrowheads="1"/>
          </p:cNvSpPr>
          <p:nvPr/>
        </p:nvSpPr>
        <p:spPr bwMode="auto">
          <a:xfrm>
            <a:off x="6953250" y="5965425"/>
            <a:ext cx="914400" cy="289547"/>
          </a:xfrm>
          <a:prstGeom prst="rect">
            <a:avLst/>
          </a:prstGeom>
          <a:solidFill>
            <a:srgbClr val="FFFFFF"/>
          </a:solidFill>
          <a:ln w="50800" cmpd="dbl">
            <a:solidFill>
              <a:schemeClr val="tx1"/>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EXAM</a:t>
            </a:r>
            <a:endParaRPr kumimoji="0" lang="en-US" sz="1100" b="0" i="1" u="none" strike="noStrike" cap="none" normalizeH="0" baseline="0" dirty="0" smtClean="0">
              <a:ln>
                <a:noFill/>
              </a:ln>
              <a:solidFill>
                <a:schemeClr val="tx1"/>
              </a:solidFill>
              <a:effectLst/>
              <a:cs typeface="Arial" pitchFamily="34" charset="0"/>
            </a:endParaRPr>
          </a:p>
        </p:txBody>
      </p:sp>
      <p:sp>
        <p:nvSpPr>
          <p:cNvPr id="15" name="AutoShape 87"/>
          <p:cNvSpPr>
            <a:spLocks noChangeArrowheads="1"/>
          </p:cNvSpPr>
          <p:nvPr/>
        </p:nvSpPr>
        <p:spPr bwMode="auto">
          <a:xfrm rot="10800000">
            <a:off x="3399778" y="2768522"/>
            <a:ext cx="575945" cy="360029"/>
          </a:xfrm>
          <a:prstGeom prst="triangle">
            <a:avLst>
              <a:gd name="adj" fmla="val 50000"/>
            </a:avLst>
          </a:prstGeom>
          <a:solidFill>
            <a:srgbClr val="FFFFFF"/>
          </a:solidFill>
          <a:ln w="9525">
            <a:solidFill>
              <a:srgbClr val="000000"/>
            </a:solidFill>
            <a:miter lim="800000"/>
            <a:headEnd/>
            <a:tailEnd/>
          </a:ln>
        </p:spPr>
        <p:txBody>
          <a:bodyPr vert="horz" wrap="square" lIns="54000" tIns="0" rIns="54000" bIns="45720" numCol="1" anchor="t" anchorCtr="0" compatLnSpc="1">
            <a:prstTxWarp prst="textNoShape">
              <a:avLst/>
            </a:prstTxWarp>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AutoShape 86"/>
          <p:cNvSpPr>
            <a:spLocks noChangeShapeType="1"/>
          </p:cNvSpPr>
          <p:nvPr/>
        </p:nvSpPr>
        <p:spPr bwMode="auto">
          <a:xfrm>
            <a:off x="3664573" y="2586920"/>
            <a:ext cx="635" cy="17969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AutoShape 85"/>
          <p:cNvSpPr>
            <a:spLocks noChangeShapeType="1"/>
          </p:cNvSpPr>
          <p:nvPr/>
        </p:nvSpPr>
        <p:spPr bwMode="auto">
          <a:xfrm>
            <a:off x="3715373" y="2586920"/>
            <a:ext cx="635" cy="17969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Text Box 27"/>
          <p:cNvSpPr txBox="1">
            <a:spLocks noChangeArrowheads="1"/>
          </p:cNvSpPr>
          <p:nvPr/>
        </p:nvSpPr>
        <p:spPr bwMode="auto">
          <a:xfrm>
            <a:off x="3542653" y="2793922"/>
            <a:ext cx="3048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ISA</a:t>
            </a:r>
            <a:endParaRPr kumimoji="0" lang="en-US" sz="1100" b="0" i="0" u="none" strike="noStrike" cap="none" normalizeH="0" baseline="0" dirty="0" smtClean="0">
              <a:ln>
                <a:noFill/>
              </a:ln>
              <a:solidFill>
                <a:schemeClr val="tx1"/>
              </a:solidFill>
              <a:effectLst/>
              <a:cs typeface="Arial" pitchFamily="34" charset="0"/>
            </a:endParaRPr>
          </a:p>
        </p:txBody>
      </p:sp>
      <p:cxnSp>
        <p:nvCxnSpPr>
          <p:cNvPr id="20" name="Straight Connector 19"/>
          <p:cNvCxnSpPr>
            <a:stCxn id="9" idx="0"/>
            <a:endCxn id="15" idx="5"/>
          </p:cNvCxnSpPr>
          <p:nvPr/>
        </p:nvCxnSpPr>
        <p:spPr>
          <a:xfrm flipV="1">
            <a:off x="2783035" y="2948536"/>
            <a:ext cx="760729" cy="41291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a:endCxn id="15" idx="1"/>
          </p:cNvCxnSpPr>
          <p:nvPr/>
        </p:nvCxnSpPr>
        <p:spPr>
          <a:xfrm flipH="1" flipV="1">
            <a:off x="3831737" y="2948536"/>
            <a:ext cx="780098" cy="41291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Box 36"/>
          <p:cNvSpPr txBox="1">
            <a:spLocks noChangeArrowheads="1"/>
          </p:cNvSpPr>
          <p:nvPr/>
        </p:nvSpPr>
        <p:spPr bwMode="auto">
          <a:xfrm>
            <a:off x="3957785" y="2828055"/>
            <a:ext cx="6858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Times New Roman" pitchFamily="18" charset="0"/>
                <a:cs typeface="Times New Roman" pitchFamily="18" charset="0"/>
              </a:rPr>
              <a:t>disjoint</a:t>
            </a:r>
            <a:endParaRPr kumimoji="0" lang="en-US" sz="1100" b="0" i="0" u="none" strike="noStrike" cap="none" normalizeH="0" baseline="0" dirty="0" smtClean="0">
              <a:ln>
                <a:noFill/>
              </a:ln>
              <a:solidFill>
                <a:schemeClr val="tx1"/>
              </a:solidFill>
              <a:effectLst/>
              <a:cs typeface="Arial" pitchFamily="34" charset="0"/>
            </a:endParaRPr>
          </a:p>
        </p:txBody>
      </p:sp>
      <p:sp>
        <p:nvSpPr>
          <p:cNvPr id="24" name="AutoShape 82"/>
          <p:cNvSpPr>
            <a:spLocks noChangeArrowheads="1"/>
          </p:cNvSpPr>
          <p:nvPr/>
        </p:nvSpPr>
        <p:spPr bwMode="auto">
          <a:xfrm>
            <a:off x="2518561" y="4837665"/>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25" name="Text Box 27"/>
          <p:cNvSpPr txBox="1">
            <a:spLocks noChangeArrowheads="1"/>
          </p:cNvSpPr>
          <p:nvPr/>
        </p:nvSpPr>
        <p:spPr bwMode="auto">
          <a:xfrm>
            <a:off x="2518561" y="4951965"/>
            <a:ext cx="5334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C_D</a:t>
            </a:r>
            <a:endParaRPr kumimoji="0" lang="en-US" sz="1100" b="0" i="1" u="none" strike="noStrike" cap="none" normalizeH="0" baseline="0" dirty="0" smtClean="0">
              <a:ln>
                <a:noFill/>
              </a:ln>
              <a:solidFill>
                <a:schemeClr val="tx1"/>
              </a:solidFill>
              <a:effectLst/>
              <a:cs typeface="Arial" pitchFamily="34" charset="0"/>
            </a:endParaRPr>
          </a:p>
        </p:txBody>
      </p:sp>
      <p:sp>
        <p:nvSpPr>
          <p:cNvPr id="26" name="AutoShape 160"/>
          <p:cNvSpPr>
            <a:spLocks noChangeShapeType="1"/>
          </p:cNvSpPr>
          <p:nvPr/>
        </p:nvSpPr>
        <p:spPr bwMode="auto">
          <a:xfrm>
            <a:off x="2000241" y="5037693"/>
            <a:ext cx="539496" cy="5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27" name="AutoShape 160"/>
          <p:cNvSpPr>
            <a:spLocks noChangeShapeType="1"/>
          </p:cNvSpPr>
          <p:nvPr/>
        </p:nvSpPr>
        <p:spPr bwMode="auto">
          <a:xfrm>
            <a:off x="1997861" y="5068646"/>
            <a:ext cx="539496" cy="5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28" name="AutoShape 160"/>
          <p:cNvSpPr>
            <a:spLocks noChangeShapeType="1"/>
          </p:cNvSpPr>
          <p:nvPr/>
        </p:nvSpPr>
        <p:spPr bwMode="auto">
          <a:xfrm>
            <a:off x="3043231" y="5037693"/>
            <a:ext cx="539496" cy="5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29" name="AutoShape 160"/>
          <p:cNvSpPr>
            <a:spLocks noChangeShapeType="1"/>
          </p:cNvSpPr>
          <p:nvPr/>
        </p:nvSpPr>
        <p:spPr bwMode="auto">
          <a:xfrm>
            <a:off x="3043232" y="5068646"/>
            <a:ext cx="539496" cy="54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indent="457200"/>
            <a:endParaRPr lang="en-US" sz="1100"/>
          </a:p>
        </p:txBody>
      </p:sp>
      <p:sp>
        <p:nvSpPr>
          <p:cNvPr id="31" name="Rectangle 90"/>
          <p:cNvSpPr>
            <a:spLocks noChangeArrowheads="1"/>
          </p:cNvSpPr>
          <p:nvPr/>
        </p:nvSpPr>
        <p:spPr bwMode="auto">
          <a:xfrm>
            <a:off x="978685" y="4734793"/>
            <a:ext cx="3657600" cy="640080"/>
          </a:xfrm>
          <a:prstGeom prst="rect">
            <a:avLst/>
          </a:prstGeom>
          <a:no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32" name="AutoShape 82"/>
          <p:cNvSpPr>
            <a:spLocks noChangeArrowheads="1"/>
          </p:cNvSpPr>
          <p:nvPr/>
        </p:nvSpPr>
        <p:spPr bwMode="auto">
          <a:xfrm>
            <a:off x="2514606" y="5896845"/>
            <a:ext cx="539750" cy="431781"/>
          </a:xfrm>
          <a:prstGeom prst="diamond">
            <a:avLst/>
          </a:prstGeom>
          <a:solidFill>
            <a:srgbClr val="FFFFFF"/>
          </a:solidFill>
          <a:ln w="50800" cmpd="dbl">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u="none" strike="noStrike" cap="none" normalizeH="0" baseline="0" dirty="0" smtClean="0">
              <a:ln>
                <a:noFill/>
              </a:ln>
              <a:solidFill>
                <a:schemeClr val="tx1"/>
              </a:solidFill>
              <a:effectLst/>
              <a:cs typeface="Arial" pitchFamily="34" charset="0"/>
            </a:endParaRPr>
          </a:p>
        </p:txBody>
      </p:sp>
      <p:sp>
        <p:nvSpPr>
          <p:cNvPr id="33" name="AutoShape 82"/>
          <p:cNvSpPr>
            <a:spLocks noChangeArrowheads="1"/>
          </p:cNvSpPr>
          <p:nvPr/>
        </p:nvSpPr>
        <p:spPr bwMode="auto">
          <a:xfrm>
            <a:off x="7099300" y="3255245"/>
            <a:ext cx="622300" cy="497818"/>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34" name="Text Box 27"/>
          <p:cNvSpPr txBox="1">
            <a:spLocks noChangeArrowheads="1"/>
          </p:cNvSpPr>
          <p:nvPr/>
        </p:nvSpPr>
        <p:spPr bwMode="auto">
          <a:xfrm>
            <a:off x="7146925" y="3397481"/>
            <a:ext cx="5334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TAKES</a:t>
            </a:r>
            <a:endParaRPr kumimoji="0" lang="en-US" sz="1100" b="0" i="1" u="none" strike="noStrike" cap="none" normalizeH="0" baseline="0" dirty="0" smtClean="0">
              <a:ln>
                <a:noFill/>
              </a:ln>
              <a:solidFill>
                <a:schemeClr val="tx1"/>
              </a:solidFill>
              <a:effectLst/>
              <a:cs typeface="Arial" pitchFamily="34" charset="0"/>
            </a:endParaRPr>
          </a:p>
        </p:txBody>
      </p:sp>
      <p:sp>
        <p:nvSpPr>
          <p:cNvPr id="36" name="AutoShape 82"/>
          <p:cNvSpPr>
            <a:spLocks noChangeArrowheads="1"/>
          </p:cNvSpPr>
          <p:nvPr/>
        </p:nvSpPr>
        <p:spPr bwMode="auto">
          <a:xfrm>
            <a:off x="3295650" y="3915645"/>
            <a:ext cx="685800" cy="5079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37" name="Text Box 27"/>
          <p:cNvSpPr txBox="1">
            <a:spLocks noChangeArrowheads="1"/>
          </p:cNvSpPr>
          <p:nvPr/>
        </p:nvSpPr>
        <p:spPr bwMode="auto">
          <a:xfrm>
            <a:off x="3368669" y="4069633"/>
            <a:ext cx="5334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ENROLS</a:t>
            </a:r>
            <a:endParaRPr kumimoji="0" lang="en-US" sz="1100" b="0" i="1" u="none" strike="noStrike" cap="none" normalizeH="0" baseline="0" dirty="0" smtClean="0">
              <a:ln>
                <a:noFill/>
              </a:ln>
              <a:solidFill>
                <a:schemeClr val="tx1"/>
              </a:solidFill>
              <a:effectLst/>
              <a:cs typeface="Arial" pitchFamily="34" charset="0"/>
            </a:endParaRPr>
          </a:p>
        </p:txBody>
      </p:sp>
      <p:sp>
        <p:nvSpPr>
          <p:cNvPr id="40" name="AutoShape 82"/>
          <p:cNvSpPr>
            <a:spLocks noChangeArrowheads="1"/>
          </p:cNvSpPr>
          <p:nvPr/>
        </p:nvSpPr>
        <p:spPr bwMode="auto">
          <a:xfrm>
            <a:off x="4343398" y="3991845"/>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41" name="Text Box 27"/>
          <p:cNvSpPr txBox="1">
            <a:spLocks noChangeArrowheads="1"/>
          </p:cNvSpPr>
          <p:nvPr/>
        </p:nvSpPr>
        <p:spPr bwMode="auto">
          <a:xfrm>
            <a:off x="4362450" y="4106145"/>
            <a:ext cx="51435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REG.</a:t>
            </a:r>
            <a:endParaRPr kumimoji="0" lang="en-US" sz="1100" b="0" i="1" u="none" strike="noStrike" cap="none" normalizeH="0" baseline="0" dirty="0" smtClean="0">
              <a:ln>
                <a:noFill/>
              </a:ln>
              <a:solidFill>
                <a:schemeClr val="tx1"/>
              </a:solidFill>
              <a:effectLst/>
              <a:cs typeface="Arial" pitchFamily="34" charset="0"/>
            </a:endParaRPr>
          </a:p>
        </p:txBody>
      </p:sp>
      <p:sp>
        <p:nvSpPr>
          <p:cNvPr id="42" name="Text Box 27"/>
          <p:cNvSpPr txBox="1">
            <a:spLocks noChangeArrowheads="1"/>
          </p:cNvSpPr>
          <p:nvPr/>
        </p:nvSpPr>
        <p:spPr bwMode="auto">
          <a:xfrm>
            <a:off x="2520956" y="6004776"/>
            <a:ext cx="5334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OF</a:t>
            </a:r>
            <a:endParaRPr kumimoji="0" lang="en-US" sz="1100" b="0" i="1" u="none" strike="noStrike" cap="none" normalizeH="0" baseline="0" dirty="0" smtClean="0">
              <a:ln>
                <a:noFill/>
              </a:ln>
              <a:solidFill>
                <a:schemeClr val="tx1"/>
              </a:solidFill>
              <a:effectLst/>
              <a:cs typeface="Arial" pitchFamily="34" charset="0"/>
            </a:endParaRPr>
          </a:p>
        </p:txBody>
      </p:sp>
      <p:sp>
        <p:nvSpPr>
          <p:cNvPr id="43" name="AutoShape 82"/>
          <p:cNvSpPr>
            <a:spLocks noChangeArrowheads="1"/>
          </p:cNvSpPr>
          <p:nvPr/>
        </p:nvSpPr>
        <p:spPr bwMode="auto">
          <a:xfrm>
            <a:off x="2439987" y="3963270"/>
            <a:ext cx="685800" cy="548616"/>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44" name="Text Box 27"/>
          <p:cNvSpPr txBox="1">
            <a:spLocks noChangeArrowheads="1"/>
          </p:cNvSpPr>
          <p:nvPr/>
        </p:nvSpPr>
        <p:spPr bwMode="auto">
          <a:xfrm>
            <a:off x="2454271" y="4132489"/>
            <a:ext cx="64008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TEACHES</a:t>
            </a:r>
            <a:endParaRPr kumimoji="0" lang="en-US" sz="1100" b="0" i="1" u="none" strike="noStrike" cap="none" normalizeH="0" baseline="0" dirty="0" smtClean="0">
              <a:ln>
                <a:noFill/>
              </a:ln>
              <a:solidFill>
                <a:schemeClr val="tx1"/>
              </a:solidFill>
              <a:effectLst/>
              <a:cs typeface="Arial" pitchFamily="34" charset="0"/>
            </a:endParaRPr>
          </a:p>
        </p:txBody>
      </p:sp>
      <p:cxnSp>
        <p:nvCxnSpPr>
          <p:cNvPr id="46" name="Straight Connector 45"/>
          <p:cNvCxnSpPr>
            <a:stCxn id="43" idx="0"/>
            <a:endCxn id="9" idx="2"/>
          </p:cNvCxnSpPr>
          <p:nvPr/>
        </p:nvCxnSpPr>
        <p:spPr>
          <a:xfrm flipV="1">
            <a:off x="2782887" y="3651002"/>
            <a:ext cx="148" cy="31226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2"/>
            <a:endCxn id="24" idx="0"/>
          </p:cNvCxnSpPr>
          <p:nvPr/>
        </p:nvCxnSpPr>
        <p:spPr>
          <a:xfrm>
            <a:off x="2782887" y="4511886"/>
            <a:ext cx="5549" cy="32577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0" idx="1"/>
            <a:endCxn id="36" idx="0"/>
          </p:cNvCxnSpPr>
          <p:nvPr/>
        </p:nvCxnSpPr>
        <p:spPr>
          <a:xfrm rot="10800000" flipV="1">
            <a:off x="3638551" y="3506229"/>
            <a:ext cx="516085" cy="409416"/>
          </a:xfrm>
          <a:prstGeom prst="bentConnector2">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36" idx="2"/>
            <a:endCxn id="24" idx="0"/>
          </p:cNvCxnSpPr>
          <p:nvPr/>
        </p:nvCxnSpPr>
        <p:spPr>
          <a:xfrm flipH="1">
            <a:off x="2788436" y="4423626"/>
            <a:ext cx="850114" cy="41403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40" idx="2"/>
            <a:endCxn id="12" idx="0"/>
          </p:cNvCxnSpPr>
          <p:nvPr/>
        </p:nvCxnSpPr>
        <p:spPr>
          <a:xfrm rot="5400000">
            <a:off x="4082005" y="4382596"/>
            <a:ext cx="490239" cy="572298"/>
          </a:xfrm>
          <a:prstGeom prst="bentConnector3">
            <a:avLst>
              <a:gd name="adj1" fmla="val 432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4590400" y="3646239"/>
            <a:ext cx="1438" cy="36576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flipV="1">
            <a:off x="4636299" y="3648942"/>
            <a:ext cx="1438" cy="36576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AutoShape 82"/>
          <p:cNvSpPr>
            <a:spLocks noChangeArrowheads="1"/>
          </p:cNvSpPr>
          <p:nvPr/>
        </p:nvSpPr>
        <p:spPr bwMode="auto">
          <a:xfrm>
            <a:off x="4972050" y="4810989"/>
            <a:ext cx="622300" cy="497818"/>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65" name="Text Box 27"/>
          <p:cNvSpPr txBox="1">
            <a:spLocks noChangeArrowheads="1"/>
          </p:cNvSpPr>
          <p:nvPr/>
        </p:nvSpPr>
        <p:spPr bwMode="auto">
          <a:xfrm>
            <a:off x="5019675" y="4953225"/>
            <a:ext cx="53340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BEL.</a:t>
            </a:r>
            <a:endParaRPr kumimoji="0" lang="en-US" sz="1100" b="0" i="1" u="none" strike="noStrike" cap="none" normalizeH="0" baseline="0" dirty="0" smtClean="0">
              <a:ln>
                <a:noFill/>
              </a:ln>
              <a:solidFill>
                <a:schemeClr val="tx1"/>
              </a:solidFill>
              <a:effectLst/>
              <a:cs typeface="Arial" pitchFamily="34" charset="0"/>
            </a:endParaRPr>
          </a:p>
        </p:txBody>
      </p:sp>
      <p:cxnSp>
        <p:nvCxnSpPr>
          <p:cNvPr id="69" name="Straight Arrow Connector 68"/>
          <p:cNvCxnSpPr>
            <a:stCxn id="32" idx="0"/>
            <a:endCxn id="24" idx="2"/>
          </p:cNvCxnSpPr>
          <p:nvPr/>
        </p:nvCxnSpPr>
        <p:spPr>
          <a:xfrm flipV="1">
            <a:off x="2784481" y="5269446"/>
            <a:ext cx="3955" cy="627399"/>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3049593" y="6081621"/>
            <a:ext cx="3898894" cy="3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3043243" y="6139734"/>
            <a:ext cx="3898894" cy="3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0" idx="3"/>
            <a:endCxn id="33" idx="1"/>
          </p:cNvCxnSpPr>
          <p:nvPr/>
        </p:nvCxnSpPr>
        <p:spPr>
          <a:xfrm flipV="1">
            <a:off x="5069035" y="3504154"/>
            <a:ext cx="2030265" cy="207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3" idx="2"/>
            <a:endCxn id="14" idx="0"/>
          </p:cNvCxnSpPr>
          <p:nvPr/>
        </p:nvCxnSpPr>
        <p:spPr>
          <a:xfrm>
            <a:off x="7410450" y="3753063"/>
            <a:ext cx="0" cy="2212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4499793" y="5041972"/>
            <a:ext cx="484632" cy="125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5575301" y="5040850"/>
            <a:ext cx="393192" cy="6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5576888" y="5075312"/>
            <a:ext cx="393192" cy="6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499802" y="5072931"/>
            <a:ext cx="484632" cy="125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10800000" flipH="1" flipV="1">
            <a:off x="5964936" y="5058639"/>
            <a:ext cx="54864" cy="1259"/>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89" name="Oval 89"/>
          <p:cNvSpPr>
            <a:spLocks noChangeArrowheads="1"/>
          </p:cNvSpPr>
          <p:nvPr/>
        </p:nvSpPr>
        <p:spPr bwMode="auto">
          <a:xfrm>
            <a:off x="1828800" y="1877295"/>
            <a:ext cx="53975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sng" strike="noStrike" cap="none" normalizeH="0" baseline="0" dirty="0" smtClean="0">
                <a:ln>
                  <a:noFill/>
                </a:ln>
                <a:solidFill>
                  <a:schemeClr val="tx1"/>
                </a:solidFill>
                <a:effectLst/>
                <a:ea typeface="Times New Roman" pitchFamily="18" charset="0"/>
                <a:cs typeface="Times New Roman" pitchFamily="18" charset="0"/>
              </a:rPr>
              <a:t>Id</a:t>
            </a:r>
            <a:endParaRPr kumimoji="0" lang="en-US" sz="1100" b="0" i="1" u="sng" strike="noStrike" cap="none" normalizeH="0" baseline="0" dirty="0" smtClean="0">
              <a:ln>
                <a:noFill/>
              </a:ln>
              <a:solidFill>
                <a:schemeClr val="tx1"/>
              </a:solidFill>
              <a:effectLst/>
              <a:cs typeface="Arial" pitchFamily="34" charset="0"/>
            </a:endParaRPr>
          </a:p>
        </p:txBody>
      </p:sp>
      <p:sp>
        <p:nvSpPr>
          <p:cNvPr id="90" name="Oval 89"/>
          <p:cNvSpPr>
            <a:spLocks noChangeArrowheads="1"/>
          </p:cNvSpPr>
          <p:nvPr/>
        </p:nvSpPr>
        <p:spPr bwMode="auto">
          <a:xfrm>
            <a:off x="2133600" y="1572495"/>
            <a:ext cx="109728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LastName</a:t>
            </a:r>
            <a:endParaRPr kumimoji="0" lang="en-US" sz="1100" b="0" i="1" u="none" strike="noStrike" cap="none" normalizeH="0" baseline="0" dirty="0" smtClean="0">
              <a:ln>
                <a:noFill/>
              </a:ln>
              <a:solidFill>
                <a:schemeClr val="tx1"/>
              </a:solidFill>
              <a:effectLst/>
              <a:cs typeface="Arial" pitchFamily="34" charset="0"/>
            </a:endParaRPr>
          </a:p>
        </p:txBody>
      </p:sp>
      <p:sp>
        <p:nvSpPr>
          <p:cNvPr id="91" name="Oval 89"/>
          <p:cNvSpPr>
            <a:spLocks noChangeArrowheads="1"/>
          </p:cNvSpPr>
          <p:nvPr/>
        </p:nvSpPr>
        <p:spPr bwMode="auto">
          <a:xfrm>
            <a:off x="3200400" y="1426445"/>
            <a:ext cx="118872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FirstName</a:t>
            </a:r>
            <a:endParaRPr kumimoji="0" lang="en-US" sz="1100" b="0" i="1" u="none" strike="noStrike" cap="none" normalizeH="0" baseline="0" dirty="0" smtClean="0">
              <a:ln>
                <a:noFill/>
              </a:ln>
              <a:solidFill>
                <a:schemeClr val="tx1"/>
              </a:solidFill>
              <a:effectLst/>
              <a:cs typeface="Arial" pitchFamily="34" charset="0"/>
            </a:endParaRPr>
          </a:p>
        </p:txBody>
      </p:sp>
      <p:sp>
        <p:nvSpPr>
          <p:cNvPr id="92" name="Oval 89"/>
          <p:cNvSpPr>
            <a:spLocks noChangeArrowheads="1"/>
          </p:cNvSpPr>
          <p:nvPr/>
        </p:nvSpPr>
        <p:spPr bwMode="auto">
          <a:xfrm>
            <a:off x="4343400" y="1572495"/>
            <a:ext cx="91440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Address</a:t>
            </a:r>
            <a:endParaRPr kumimoji="0" lang="en-US" sz="1100" b="0" i="1" u="none" strike="noStrike" cap="none" normalizeH="0" baseline="0" dirty="0" smtClean="0">
              <a:ln>
                <a:noFill/>
              </a:ln>
              <a:solidFill>
                <a:schemeClr val="tx1"/>
              </a:solidFill>
              <a:effectLst/>
              <a:cs typeface="Arial" pitchFamily="34" charset="0"/>
            </a:endParaRPr>
          </a:p>
        </p:txBody>
      </p:sp>
      <p:sp>
        <p:nvSpPr>
          <p:cNvPr id="93" name="Oval 89"/>
          <p:cNvSpPr>
            <a:spLocks noChangeArrowheads="1"/>
          </p:cNvSpPr>
          <p:nvPr/>
        </p:nvSpPr>
        <p:spPr bwMode="auto">
          <a:xfrm>
            <a:off x="4648200" y="1953495"/>
            <a:ext cx="109728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BirthDate</a:t>
            </a:r>
            <a:endParaRPr kumimoji="0" lang="en-US" sz="1100" b="0" i="1" u="none" strike="noStrike" cap="none" normalizeH="0" baseline="0" dirty="0" smtClean="0">
              <a:ln>
                <a:noFill/>
              </a:ln>
              <a:solidFill>
                <a:schemeClr val="tx1"/>
              </a:solidFill>
              <a:effectLst/>
              <a:cs typeface="Arial" pitchFamily="34" charset="0"/>
            </a:endParaRPr>
          </a:p>
        </p:txBody>
      </p:sp>
      <p:sp>
        <p:nvSpPr>
          <p:cNvPr id="94" name="Oval 89"/>
          <p:cNvSpPr>
            <a:spLocks noChangeArrowheads="1"/>
          </p:cNvSpPr>
          <p:nvPr/>
        </p:nvSpPr>
        <p:spPr bwMode="auto">
          <a:xfrm>
            <a:off x="1600200" y="2867895"/>
            <a:ext cx="64008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Title</a:t>
            </a:r>
            <a:endParaRPr kumimoji="0" lang="en-US" sz="1100" b="0" i="1" u="none" strike="noStrike" cap="none" normalizeH="0" baseline="0" dirty="0" smtClean="0">
              <a:ln>
                <a:noFill/>
              </a:ln>
              <a:solidFill>
                <a:schemeClr val="tx1"/>
              </a:solidFill>
              <a:effectLst/>
              <a:cs typeface="Arial" pitchFamily="34" charset="0"/>
            </a:endParaRPr>
          </a:p>
        </p:txBody>
      </p:sp>
      <p:sp>
        <p:nvSpPr>
          <p:cNvPr id="95" name="Oval 89"/>
          <p:cNvSpPr>
            <a:spLocks noChangeArrowheads="1"/>
          </p:cNvSpPr>
          <p:nvPr/>
        </p:nvSpPr>
        <p:spPr bwMode="auto">
          <a:xfrm>
            <a:off x="1066800" y="3325095"/>
            <a:ext cx="82296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Salary</a:t>
            </a:r>
            <a:endParaRPr kumimoji="0" lang="en-US" sz="1100" b="0" i="1" u="none" strike="noStrike" cap="none" normalizeH="0" baseline="0" dirty="0" smtClean="0">
              <a:ln>
                <a:noFill/>
              </a:ln>
              <a:solidFill>
                <a:schemeClr val="tx1"/>
              </a:solidFill>
              <a:effectLst/>
              <a:cs typeface="Arial" pitchFamily="34" charset="0"/>
            </a:endParaRPr>
          </a:p>
        </p:txBody>
      </p:sp>
      <p:sp>
        <p:nvSpPr>
          <p:cNvPr id="96" name="Oval 89"/>
          <p:cNvSpPr>
            <a:spLocks noChangeArrowheads="1"/>
          </p:cNvSpPr>
          <p:nvPr/>
        </p:nvSpPr>
        <p:spPr bwMode="auto">
          <a:xfrm>
            <a:off x="4724400" y="2667000"/>
            <a:ext cx="640080" cy="252084"/>
          </a:xfrm>
          <a:prstGeom prst="ellipse">
            <a:avLst/>
          </a:prstGeom>
          <a:solidFill>
            <a:srgbClr val="FFFFFF"/>
          </a:solidFill>
          <a:ln w="9525">
            <a:solidFill>
              <a:srgbClr val="000000"/>
            </a:solidFill>
            <a:prstDash val="dash"/>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GPA</a:t>
            </a:r>
            <a:endParaRPr kumimoji="0" lang="en-US" sz="1100" b="0" i="1" u="none" strike="noStrike" cap="none" normalizeH="0" baseline="0" dirty="0" smtClean="0">
              <a:ln>
                <a:noFill/>
              </a:ln>
              <a:solidFill>
                <a:schemeClr val="tx1"/>
              </a:solidFill>
              <a:effectLst/>
              <a:cs typeface="Arial" pitchFamily="34" charset="0"/>
            </a:endParaRPr>
          </a:p>
        </p:txBody>
      </p:sp>
      <p:sp>
        <p:nvSpPr>
          <p:cNvPr id="98" name="Oval 89"/>
          <p:cNvSpPr>
            <a:spLocks noChangeArrowheads="1"/>
          </p:cNvSpPr>
          <p:nvPr/>
        </p:nvSpPr>
        <p:spPr bwMode="auto">
          <a:xfrm>
            <a:off x="1143000" y="5763495"/>
            <a:ext cx="64008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Title</a:t>
            </a:r>
            <a:endParaRPr kumimoji="0" lang="en-US" sz="1100" b="0" i="1" u="none" strike="noStrike" cap="none" normalizeH="0" baseline="0" dirty="0" smtClean="0">
              <a:ln>
                <a:noFill/>
              </a:ln>
              <a:solidFill>
                <a:schemeClr val="tx1"/>
              </a:solidFill>
              <a:effectLst/>
              <a:cs typeface="Arial" pitchFamily="34" charset="0"/>
            </a:endParaRPr>
          </a:p>
        </p:txBody>
      </p:sp>
      <p:sp>
        <p:nvSpPr>
          <p:cNvPr id="99" name="Oval 89"/>
          <p:cNvSpPr>
            <a:spLocks noChangeArrowheads="1"/>
          </p:cNvSpPr>
          <p:nvPr/>
        </p:nvSpPr>
        <p:spPr bwMode="auto">
          <a:xfrm>
            <a:off x="1828800" y="5587611"/>
            <a:ext cx="73152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ECTS</a:t>
            </a:r>
            <a:endParaRPr kumimoji="0" lang="en-US" sz="1100" b="0" i="1" u="none" strike="noStrike" cap="none" normalizeH="0" baseline="0" dirty="0" smtClean="0">
              <a:ln>
                <a:noFill/>
              </a:ln>
              <a:solidFill>
                <a:schemeClr val="tx1"/>
              </a:solidFill>
              <a:effectLst/>
              <a:cs typeface="Arial" pitchFamily="34" charset="0"/>
            </a:endParaRPr>
          </a:p>
        </p:txBody>
      </p:sp>
      <p:sp>
        <p:nvSpPr>
          <p:cNvPr id="100" name="Oval 89"/>
          <p:cNvSpPr>
            <a:spLocks noChangeArrowheads="1"/>
          </p:cNvSpPr>
          <p:nvPr/>
        </p:nvSpPr>
        <p:spPr bwMode="auto">
          <a:xfrm>
            <a:off x="228600" y="5534895"/>
            <a:ext cx="109728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CourseNo</a:t>
            </a:r>
            <a:endParaRPr kumimoji="0" lang="en-US" sz="1100" b="0" i="1" u="none" strike="noStrike" cap="none" normalizeH="0" baseline="0" dirty="0" smtClean="0">
              <a:ln>
                <a:noFill/>
              </a:ln>
              <a:solidFill>
                <a:schemeClr val="tx1"/>
              </a:solidFill>
              <a:effectLst/>
              <a:cs typeface="Arial" pitchFamily="34" charset="0"/>
            </a:endParaRPr>
          </a:p>
        </p:txBody>
      </p:sp>
      <p:sp>
        <p:nvSpPr>
          <p:cNvPr id="101" name="Oval 89"/>
          <p:cNvSpPr>
            <a:spLocks noChangeArrowheads="1"/>
          </p:cNvSpPr>
          <p:nvPr/>
        </p:nvSpPr>
        <p:spPr bwMode="auto">
          <a:xfrm>
            <a:off x="3295650" y="5753970"/>
            <a:ext cx="91440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DName</a:t>
            </a:r>
            <a:endParaRPr kumimoji="0" lang="en-US" sz="1100" b="0" i="1" u="none" strike="noStrike" cap="none" normalizeH="0" baseline="0" dirty="0" smtClean="0">
              <a:ln>
                <a:noFill/>
              </a:ln>
              <a:solidFill>
                <a:schemeClr val="tx1"/>
              </a:solidFill>
              <a:effectLst/>
              <a:cs typeface="Arial" pitchFamily="34" charset="0"/>
            </a:endParaRPr>
          </a:p>
        </p:txBody>
      </p:sp>
      <p:sp>
        <p:nvSpPr>
          <p:cNvPr id="102" name="Oval 89"/>
          <p:cNvSpPr>
            <a:spLocks noChangeArrowheads="1"/>
          </p:cNvSpPr>
          <p:nvPr/>
        </p:nvSpPr>
        <p:spPr bwMode="auto">
          <a:xfrm>
            <a:off x="2895600" y="5458695"/>
            <a:ext cx="73152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DId</a:t>
            </a:r>
            <a:endParaRPr kumimoji="0" lang="en-US" sz="1100" b="0" i="1" u="none" strike="noStrike" cap="none" normalizeH="0" baseline="0" dirty="0" smtClean="0">
              <a:ln>
                <a:noFill/>
              </a:ln>
              <a:solidFill>
                <a:schemeClr val="tx1"/>
              </a:solidFill>
              <a:effectLst/>
              <a:cs typeface="Arial" pitchFamily="34" charset="0"/>
            </a:endParaRPr>
          </a:p>
        </p:txBody>
      </p:sp>
      <p:sp>
        <p:nvSpPr>
          <p:cNvPr id="103" name="Oval 89"/>
          <p:cNvSpPr>
            <a:spLocks noChangeArrowheads="1"/>
          </p:cNvSpPr>
          <p:nvPr/>
        </p:nvSpPr>
        <p:spPr bwMode="auto">
          <a:xfrm>
            <a:off x="5120640" y="4391895"/>
            <a:ext cx="91440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u="sng" dirty="0" smtClean="0">
                <a:cs typeface="Times New Roman" pitchFamily="18" charset="0"/>
              </a:rPr>
              <a:t>FName</a:t>
            </a:r>
            <a:endParaRPr kumimoji="0" lang="en-US" sz="1100" b="0" i="1" u="sng" strike="noStrike" cap="none" normalizeH="0" baseline="0" dirty="0" smtClean="0">
              <a:ln>
                <a:noFill/>
              </a:ln>
              <a:solidFill>
                <a:schemeClr val="tx1"/>
              </a:solidFill>
              <a:effectLst/>
              <a:cs typeface="Arial" pitchFamily="34" charset="0"/>
            </a:endParaRPr>
          </a:p>
        </p:txBody>
      </p:sp>
      <p:sp>
        <p:nvSpPr>
          <p:cNvPr id="104" name="Oval 89"/>
          <p:cNvSpPr>
            <a:spLocks noChangeArrowheads="1"/>
          </p:cNvSpPr>
          <p:nvPr/>
        </p:nvSpPr>
        <p:spPr bwMode="auto">
          <a:xfrm>
            <a:off x="5494020" y="4063611"/>
            <a:ext cx="91440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Address</a:t>
            </a:r>
            <a:endParaRPr kumimoji="0" lang="en-US" sz="1100" b="0" i="1" u="none" strike="noStrike" cap="none" normalizeH="0" baseline="0" dirty="0" smtClean="0">
              <a:ln>
                <a:noFill/>
              </a:ln>
              <a:solidFill>
                <a:schemeClr val="tx1"/>
              </a:solidFill>
              <a:effectLst/>
              <a:cs typeface="Arial" pitchFamily="34" charset="0"/>
            </a:endParaRPr>
          </a:p>
        </p:txBody>
      </p:sp>
      <p:sp>
        <p:nvSpPr>
          <p:cNvPr id="105" name="Oval 89"/>
          <p:cNvSpPr>
            <a:spLocks noChangeArrowheads="1"/>
          </p:cNvSpPr>
          <p:nvPr/>
        </p:nvSpPr>
        <p:spPr bwMode="auto">
          <a:xfrm>
            <a:off x="6400800" y="4239495"/>
            <a:ext cx="914400" cy="252084"/>
          </a:xfrm>
          <a:prstGeom prst="ellipse">
            <a:avLst/>
          </a:prstGeom>
          <a:solidFill>
            <a:srgbClr val="FFFFFF"/>
          </a:solidFill>
          <a:ln w="50800" cmpd="dbl">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Phone</a:t>
            </a:r>
            <a:endParaRPr kumimoji="0" lang="en-US" sz="1100" b="0" i="1" u="none" strike="noStrike" cap="none" normalizeH="0" baseline="0" dirty="0" smtClean="0">
              <a:ln>
                <a:noFill/>
              </a:ln>
              <a:solidFill>
                <a:schemeClr val="tx1"/>
              </a:solidFill>
              <a:effectLst/>
              <a:cs typeface="Arial" pitchFamily="34" charset="0"/>
            </a:endParaRPr>
          </a:p>
        </p:txBody>
      </p:sp>
      <p:sp>
        <p:nvSpPr>
          <p:cNvPr id="106" name="Oval 89"/>
          <p:cNvSpPr>
            <a:spLocks noChangeArrowheads="1"/>
          </p:cNvSpPr>
          <p:nvPr/>
        </p:nvSpPr>
        <p:spPr bwMode="auto">
          <a:xfrm>
            <a:off x="4876800" y="3706095"/>
            <a:ext cx="100584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Semester</a:t>
            </a:r>
            <a:endParaRPr kumimoji="0" lang="en-US" sz="1100" b="0" i="1" u="none" strike="noStrike" cap="none" normalizeH="0" baseline="0" dirty="0" smtClean="0">
              <a:ln>
                <a:noFill/>
              </a:ln>
              <a:solidFill>
                <a:schemeClr val="tx1"/>
              </a:solidFill>
              <a:effectLst/>
              <a:cs typeface="Arial" pitchFamily="34" charset="0"/>
            </a:endParaRPr>
          </a:p>
        </p:txBody>
      </p:sp>
      <p:sp>
        <p:nvSpPr>
          <p:cNvPr id="107" name="Oval 89"/>
          <p:cNvSpPr>
            <a:spLocks noChangeArrowheads="1"/>
          </p:cNvSpPr>
          <p:nvPr/>
        </p:nvSpPr>
        <p:spPr bwMode="auto">
          <a:xfrm>
            <a:off x="1524000" y="3934695"/>
            <a:ext cx="100584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Semester</a:t>
            </a:r>
            <a:endParaRPr kumimoji="0" lang="en-US" sz="1100" b="0" i="1" u="none" strike="noStrike" cap="none" normalizeH="0" baseline="0" dirty="0" smtClean="0">
              <a:ln>
                <a:noFill/>
              </a:ln>
              <a:solidFill>
                <a:schemeClr val="tx1"/>
              </a:solidFill>
              <a:effectLst/>
              <a:cs typeface="Arial" pitchFamily="34" charset="0"/>
            </a:endParaRPr>
          </a:p>
        </p:txBody>
      </p:sp>
      <p:sp>
        <p:nvSpPr>
          <p:cNvPr id="108" name="Oval 89"/>
          <p:cNvSpPr>
            <a:spLocks noChangeArrowheads="1"/>
          </p:cNvSpPr>
          <p:nvPr/>
        </p:nvSpPr>
        <p:spPr bwMode="auto">
          <a:xfrm>
            <a:off x="990600" y="4239495"/>
            <a:ext cx="100584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Type</a:t>
            </a:r>
            <a:endParaRPr kumimoji="0" lang="en-US" sz="1100" b="0" i="1" u="none" strike="noStrike" cap="none" normalizeH="0" baseline="0" dirty="0" smtClean="0">
              <a:ln>
                <a:noFill/>
              </a:ln>
              <a:solidFill>
                <a:schemeClr val="tx1"/>
              </a:solidFill>
              <a:effectLst/>
              <a:cs typeface="Arial" pitchFamily="34" charset="0"/>
            </a:endParaRPr>
          </a:p>
        </p:txBody>
      </p:sp>
      <p:sp>
        <p:nvSpPr>
          <p:cNvPr id="109" name="Oval 89"/>
          <p:cNvSpPr>
            <a:spLocks noChangeArrowheads="1"/>
          </p:cNvSpPr>
          <p:nvPr/>
        </p:nvSpPr>
        <p:spPr bwMode="auto">
          <a:xfrm>
            <a:off x="4295775" y="5649195"/>
            <a:ext cx="91440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ECTS</a:t>
            </a:r>
            <a:endParaRPr kumimoji="0" lang="en-US" sz="1100" b="0" i="1" u="none" strike="noStrike" cap="none" normalizeH="0" baseline="0" dirty="0" smtClean="0">
              <a:ln>
                <a:noFill/>
              </a:ln>
              <a:solidFill>
                <a:schemeClr val="tx1"/>
              </a:solidFill>
              <a:effectLst/>
              <a:cs typeface="Arial" pitchFamily="34" charset="0"/>
            </a:endParaRPr>
          </a:p>
        </p:txBody>
      </p:sp>
      <p:sp>
        <p:nvSpPr>
          <p:cNvPr id="110" name="Oval 89"/>
          <p:cNvSpPr>
            <a:spLocks noChangeArrowheads="1"/>
          </p:cNvSpPr>
          <p:nvPr/>
        </p:nvSpPr>
        <p:spPr bwMode="auto">
          <a:xfrm>
            <a:off x="4800600" y="5382495"/>
            <a:ext cx="100584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Duration</a:t>
            </a:r>
            <a:endParaRPr kumimoji="0" lang="en-US" sz="1100" b="0" i="1" u="none" strike="noStrike" cap="none" normalizeH="0" baseline="0" dirty="0" smtClean="0">
              <a:ln>
                <a:noFill/>
              </a:ln>
              <a:solidFill>
                <a:schemeClr val="tx1"/>
              </a:solidFill>
              <a:effectLst/>
              <a:cs typeface="Arial" pitchFamily="34" charset="0"/>
            </a:endParaRPr>
          </a:p>
        </p:txBody>
      </p:sp>
      <p:sp>
        <p:nvSpPr>
          <p:cNvPr id="111" name="Oval 89"/>
          <p:cNvSpPr>
            <a:spLocks noChangeArrowheads="1"/>
          </p:cNvSpPr>
          <p:nvPr/>
        </p:nvSpPr>
        <p:spPr bwMode="auto">
          <a:xfrm>
            <a:off x="7696200" y="5458695"/>
            <a:ext cx="118872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u="dashLong" dirty="0" smtClean="0">
                <a:cs typeface="Times New Roman" pitchFamily="18" charset="0"/>
              </a:rPr>
              <a:t>ExamDate</a:t>
            </a:r>
            <a:endParaRPr kumimoji="0" lang="en-US" sz="1100" b="0" i="1" u="dashLong" strike="noStrike" cap="none" normalizeH="0" dirty="0" smtClean="0">
              <a:ln>
                <a:noFill/>
              </a:ln>
              <a:solidFill>
                <a:schemeClr val="tx1"/>
              </a:solidFill>
              <a:effectLst/>
              <a:cs typeface="Arial" pitchFamily="34" charset="0"/>
            </a:endParaRPr>
          </a:p>
        </p:txBody>
      </p:sp>
      <p:sp>
        <p:nvSpPr>
          <p:cNvPr id="112" name="Oval 89"/>
          <p:cNvSpPr>
            <a:spLocks noChangeArrowheads="1"/>
          </p:cNvSpPr>
          <p:nvPr/>
        </p:nvSpPr>
        <p:spPr bwMode="auto">
          <a:xfrm>
            <a:off x="8181975" y="5988285"/>
            <a:ext cx="82296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Room</a:t>
            </a:r>
            <a:endParaRPr kumimoji="0" lang="en-US" sz="1100" b="0" i="1" u="none" strike="noStrike" cap="none" normalizeH="0" baseline="0" dirty="0" smtClean="0">
              <a:ln>
                <a:noFill/>
              </a:ln>
              <a:solidFill>
                <a:schemeClr val="tx1"/>
              </a:solidFill>
              <a:effectLst/>
              <a:cs typeface="Arial" pitchFamily="34" charset="0"/>
            </a:endParaRPr>
          </a:p>
        </p:txBody>
      </p:sp>
      <p:sp>
        <p:nvSpPr>
          <p:cNvPr id="113" name="Oval 89"/>
          <p:cNvSpPr>
            <a:spLocks noChangeArrowheads="1"/>
          </p:cNvSpPr>
          <p:nvPr/>
        </p:nvSpPr>
        <p:spPr bwMode="auto">
          <a:xfrm>
            <a:off x="7924800" y="2715495"/>
            <a:ext cx="82296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Grade</a:t>
            </a:r>
            <a:endParaRPr kumimoji="0" lang="en-US" sz="1100" b="0" i="1" u="none" strike="noStrike" cap="none" normalizeH="0" baseline="0" dirty="0" smtClean="0">
              <a:ln>
                <a:noFill/>
              </a:ln>
              <a:solidFill>
                <a:schemeClr val="tx1"/>
              </a:solidFill>
              <a:effectLst/>
              <a:cs typeface="Arial" pitchFamily="34" charset="0"/>
            </a:endParaRPr>
          </a:p>
        </p:txBody>
      </p:sp>
      <p:cxnSp>
        <p:nvCxnSpPr>
          <p:cNvPr id="115" name="Straight Connector 114"/>
          <p:cNvCxnSpPr>
            <a:stCxn id="8" idx="0"/>
            <a:endCxn id="89" idx="6"/>
          </p:cNvCxnSpPr>
          <p:nvPr/>
        </p:nvCxnSpPr>
        <p:spPr>
          <a:xfrm flipH="1" flipV="1">
            <a:off x="2368550" y="2003337"/>
            <a:ext cx="1328884" cy="2913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8" idx="0"/>
            <a:endCxn id="90" idx="5"/>
          </p:cNvCxnSpPr>
          <p:nvPr/>
        </p:nvCxnSpPr>
        <p:spPr>
          <a:xfrm flipH="1" flipV="1">
            <a:off x="3070187" y="1787662"/>
            <a:ext cx="627247" cy="506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8" idx="0"/>
            <a:endCxn id="91" idx="4"/>
          </p:cNvCxnSpPr>
          <p:nvPr/>
        </p:nvCxnSpPr>
        <p:spPr>
          <a:xfrm flipV="1">
            <a:off x="3697434" y="1678529"/>
            <a:ext cx="97326" cy="6161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8" idx="0"/>
            <a:endCxn id="92" idx="3"/>
          </p:cNvCxnSpPr>
          <p:nvPr/>
        </p:nvCxnSpPr>
        <p:spPr>
          <a:xfrm flipV="1">
            <a:off x="3697434" y="1787662"/>
            <a:ext cx="779877" cy="506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8" idx="0"/>
            <a:endCxn id="93" idx="2"/>
          </p:cNvCxnSpPr>
          <p:nvPr/>
        </p:nvCxnSpPr>
        <p:spPr>
          <a:xfrm flipV="1">
            <a:off x="3697434" y="2079537"/>
            <a:ext cx="950766" cy="2151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9" idx="1"/>
            <a:endCxn id="94" idx="5"/>
          </p:cNvCxnSpPr>
          <p:nvPr/>
        </p:nvCxnSpPr>
        <p:spPr>
          <a:xfrm flipH="1" flipV="1">
            <a:off x="2146542" y="3083062"/>
            <a:ext cx="179293" cy="4231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9" idx="1"/>
            <a:endCxn id="95" idx="6"/>
          </p:cNvCxnSpPr>
          <p:nvPr/>
        </p:nvCxnSpPr>
        <p:spPr>
          <a:xfrm flipH="1" flipV="1">
            <a:off x="1889760" y="3451137"/>
            <a:ext cx="436075" cy="550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0" idx="0"/>
            <a:endCxn id="96" idx="4"/>
          </p:cNvCxnSpPr>
          <p:nvPr/>
        </p:nvCxnSpPr>
        <p:spPr>
          <a:xfrm flipV="1">
            <a:off x="4611835" y="2919084"/>
            <a:ext cx="432605" cy="4423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Oval 89"/>
          <p:cNvSpPr>
            <a:spLocks noChangeArrowheads="1"/>
          </p:cNvSpPr>
          <p:nvPr/>
        </p:nvSpPr>
        <p:spPr bwMode="auto">
          <a:xfrm>
            <a:off x="5257800" y="2971800"/>
            <a:ext cx="100584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SAddress</a:t>
            </a:r>
            <a:endParaRPr kumimoji="0" lang="en-US" sz="1100" b="0" i="1" u="none" strike="noStrike" cap="none" normalizeH="0" baseline="0" dirty="0" smtClean="0">
              <a:ln>
                <a:noFill/>
              </a:ln>
              <a:solidFill>
                <a:schemeClr val="tx1"/>
              </a:solidFill>
              <a:effectLst/>
              <a:cs typeface="Arial" pitchFamily="34" charset="0"/>
            </a:endParaRPr>
          </a:p>
        </p:txBody>
      </p:sp>
      <p:cxnSp>
        <p:nvCxnSpPr>
          <p:cNvPr id="136" name="Straight Connector 135"/>
          <p:cNvCxnSpPr>
            <a:stCxn id="10" idx="0"/>
            <a:endCxn id="132" idx="3"/>
          </p:cNvCxnSpPr>
          <p:nvPr/>
        </p:nvCxnSpPr>
        <p:spPr>
          <a:xfrm flipV="1">
            <a:off x="4611835" y="3186967"/>
            <a:ext cx="793267" cy="174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33" idx="0"/>
            <a:endCxn id="113" idx="4"/>
          </p:cNvCxnSpPr>
          <p:nvPr/>
        </p:nvCxnSpPr>
        <p:spPr>
          <a:xfrm flipV="1">
            <a:off x="7410450" y="2967579"/>
            <a:ext cx="925830" cy="2876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a:stCxn id="24" idx="0"/>
            <a:endCxn id="107" idx="4"/>
          </p:cNvCxnSpPr>
          <p:nvPr/>
        </p:nvCxnSpPr>
        <p:spPr>
          <a:xfrm flipH="1" flipV="1">
            <a:off x="2026920" y="4186779"/>
            <a:ext cx="761516" cy="6508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a:stCxn id="24" idx="0"/>
            <a:endCxn id="108" idx="5"/>
          </p:cNvCxnSpPr>
          <p:nvPr/>
        </p:nvCxnSpPr>
        <p:spPr>
          <a:xfrm flipH="1" flipV="1">
            <a:off x="1849138" y="4454662"/>
            <a:ext cx="939298" cy="3830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stCxn id="13" idx="2"/>
            <a:endCxn id="100" idx="7"/>
          </p:cNvCxnSpPr>
          <p:nvPr/>
        </p:nvCxnSpPr>
        <p:spPr>
          <a:xfrm flipH="1">
            <a:off x="1165187" y="5203412"/>
            <a:ext cx="375474" cy="368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13" idx="2"/>
            <a:endCxn id="98" idx="0"/>
          </p:cNvCxnSpPr>
          <p:nvPr/>
        </p:nvCxnSpPr>
        <p:spPr>
          <a:xfrm flipH="1">
            <a:off x="1463040" y="5203412"/>
            <a:ext cx="77621" cy="560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3" idx="2"/>
            <a:endCxn id="99" idx="0"/>
          </p:cNvCxnSpPr>
          <p:nvPr/>
        </p:nvCxnSpPr>
        <p:spPr>
          <a:xfrm>
            <a:off x="1540661" y="5203412"/>
            <a:ext cx="653899" cy="3841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12" idx="2"/>
            <a:endCxn id="102" idx="7"/>
          </p:cNvCxnSpPr>
          <p:nvPr/>
        </p:nvCxnSpPr>
        <p:spPr>
          <a:xfrm flipH="1">
            <a:off x="3519991" y="5203412"/>
            <a:ext cx="520984" cy="292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2" idx="2"/>
            <a:endCxn id="101" idx="0"/>
          </p:cNvCxnSpPr>
          <p:nvPr/>
        </p:nvCxnSpPr>
        <p:spPr>
          <a:xfrm flipH="1">
            <a:off x="3752850" y="5203412"/>
            <a:ext cx="288125" cy="550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2" idx="2"/>
            <a:endCxn id="109" idx="1"/>
          </p:cNvCxnSpPr>
          <p:nvPr/>
        </p:nvCxnSpPr>
        <p:spPr>
          <a:xfrm>
            <a:off x="4040975" y="5203412"/>
            <a:ext cx="388711" cy="482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12" idx="2"/>
            <a:endCxn id="110" idx="1"/>
          </p:cNvCxnSpPr>
          <p:nvPr/>
        </p:nvCxnSpPr>
        <p:spPr>
          <a:xfrm>
            <a:off x="4040975" y="5203412"/>
            <a:ext cx="906927" cy="21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a:stCxn id="11" idx="0"/>
            <a:endCxn id="103" idx="5"/>
          </p:cNvCxnSpPr>
          <p:nvPr/>
        </p:nvCxnSpPr>
        <p:spPr>
          <a:xfrm flipH="1" flipV="1">
            <a:off x="5901129" y="4607062"/>
            <a:ext cx="568722" cy="3087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1" idx="0"/>
            <a:endCxn id="104" idx="5"/>
          </p:cNvCxnSpPr>
          <p:nvPr/>
        </p:nvCxnSpPr>
        <p:spPr>
          <a:xfrm flipH="1" flipV="1">
            <a:off x="6274509" y="4278778"/>
            <a:ext cx="195342" cy="6369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11" idx="0"/>
            <a:endCxn id="105" idx="4"/>
          </p:cNvCxnSpPr>
          <p:nvPr/>
        </p:nvCxnSpPr>
        <p:spPr>
          <a:xfrm flipV="1">
            <a:off x="6469851" y="4491579"/>
            <a:ext cx="388149" cy="4241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a:stCxn id="40" idx="3"/>
            <a:endCxn id="106" idx="4"/>
          </p:cNvCxnSpPr>
          <p:nvPr/>
        </p:nvCxnSpPr>
        <p:spPr>
          <a:xfrm flipV="1">
            <a:off x="4883148" y="3958179"/>
            <a:ext cx="496572" cy="249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a:stCxn id="14" idx="3"/>
            <a:endCxn id="111" idx="4"/>
          </p:cNvCxnSpPr>
          <p:nvPr/>
        </p:nvCxnSpPr>
        <p:spPr>
          <a:xfrm flipV="1">
            <a:off x="7867650" y="5710779"/>
            <a:ext cx="422910" cy="399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a:stCxn id="14" idx="3"/>
            <a:endCxn id="112" idx="2"/>
          </p:cNvCxnSpPr>
          <p:nvPr/>
        </p:nvCxnSpPr>
        <p:spPr>
          <a:xfrm>
            <a:off x="7867650" y="6110199"/>
            <a:ext cx="314325" cy="4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13</a:t>
            </a:fld>
            <a:endParaRPr lang="en-US"/>
          </a:p>
        </p:txBody>
      </p:sp>
      <p:sp>
        <p:nvSpPr>
          <p:cNvPr id="6" name="Title 5"/>
          <p:cNvSpPr>
            <a:spLocks noGrp="1"/>
          </p:cNvSpPr>
          <p:nvPr>
            <p:ph type="title"/>
          </p:nvPr>
        </p:nvSpPr>
        <p:spPr/>
        <p:txBody>
          <a:bodyPr>
            <a:normAutofit fontScale="90000"/>
          </a:bodyPr>
          <a:lstStyle/>
          <a:p>
            <a:r>
              <a:rPr lang="en-US" dirty="0" smtClean="0"/>
              <a:t>Example (conceptual schema for University database)</a:t>
            </a:r>
            <a:endParaRPr lang="en-US" dirty="0"/>
          </a:p>
        </p:txBody>
      </p:sp>
      <p:pic>
        <p:nvPicPr>
          <p:cNvPr id="49154" name="Picture 2"/>
          <p:cNvPicPr>
            <a:picLocks noChangeAspect="1" noChangeArrowheads="1"/>
          </p:cNvPicPr>
          <p:nvPr/>
        </p:nvPicPr>
        <p:blipFill>
          <a:blip r:embed="rId2" cstate="print"/>
          <a:srcRect r="10903" b="1031"/>
          <a:stretch>
            <a:fillRect/>
          </a:stretch>
        </p:blipFill>
        <p:spPr bwMode="auto">
          <a:xfrm>
            <a:off x="685800" y="1371600"/>
            <a:ext cx="7777162" cy="5221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Unified Modeling Language</a:t>
            </a:r>
            <a:r>
              <a:rPr lang="en-US" dirty="0" smtClean="0"/>
              <a:t> (UML) provides graphical means for visualization, specification, design, and documentation of models of a software systems</a:t>
            </a:r>
          </a:p>
          <a:p>
            <a:r>
              <a:rPr lang="en-US" dirty="0" smtClean="0"/>
              <a:t>UML can be used for business modeling and modeling of other non-software systems too</a:t>
            </a:r>
          </a:p>
          <a:p>
            <a:r>
              <a:rPr lang="en-US" b="1" dirty="0" smtClean="0"/>
              <a:t>UML class diagram </a:t>
            </a:r>
            <a:r>
              <a:rPr lang="en-US" dirty="0" smtClean="0"/>
              <a:t>is a stucture diagram which shows structure of the system by showing classes and the relationships among the classes</a:t>
            </a:r>
          </a:p>
          <a:p>
            <a:r>
              <a:rPr lang="en-US" dirty="0" smtClean="0"/>
              <a:t>Class diagram is the most widely used diagram in modeling object-oriented system</a:t>
            </a:r>
          </a:p>
          <a:p>
            <a:r>
              <a:rPr lang="en-US" dirty="0" smtClean="0"/>
              <a:t>It can be used for conceptual modeling, although standard notation is not adjusted for that purpose</a:t>
            </a:r>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14</a:t>
            </a:fld>
            <a:endParaRPr lang="en-US"/>
          </a:p>
        </p:txBody>
      </p:sp>
      <p:sp>
        <p:nvSpPr>
          <p:cNvPr id="6" name="Title 5"/>
          <p:cNvSpPr>
            <a:spLocks noGrp="1"/>
          </p:cNvSpPr>
          <p:nvPr>
            <p:ph type="title"/>
          </p:nvPr>
        </p:nvSpPr>
        <p:spPr/>
        <p:txBody>
          <a:bodyPr/>
          <a:lstStyle/>
          <a:p>
            <a:r>
              <a:rPr lang="en-US" dirty="0" smtClean="0"/>
              <a:t>UML class diagrams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r>
              <a:rPr lang="en-US" dirty="0" smtClean="0"/>
              <a:t>Main concepts of the class diagrams are:</a:t>
            </a:r>
          </a:p>
          <a:p>
            <a:pPr lvl="1"/>
            <a:r>
              <a:rPr lang="en-US" dirty="0" smtClean="0"/>
              <a:t>Classes</a:t>
            </a:r>
          </a:p>
          <a:p>
            <a:pPr lvl="1"/>
            <a:r>
              <a:rPr lang="en-US" dirty="0" smtClean="0"/>
              <a:t>Associations</a:t>
            </a:r>
          </a:p>
          <a:p>
            <a:r>
              <a:rPr lang="en-US" b="1" dirty="0" smtClean="0"/>
              <a:t>Class</a:t>
            </a:r>
            <a:r>
              <a:rPr lang="en-US" dirty="0" smtClean="0"/>
              <a:t> </a:t>
            </a:r>
            <a:r>
              <a:rPr lang="en-US" dirty="0" smtClean="0"/>
              <a:t>is a descriptor which describes a set of objects (entities) that share the same properties, behaviour and relationships with other objects (entities)</a:t>
            </a:r>
          </a:p>
          <a:p>
            <a:r>
              <a:rPr lang="en-US" b="1" dirty="0" smtClean="0"/>
              <a:t>Association</a:t>
            </a:r>
            <a:r>
              <a:rPr lang="en-US" dirty="0" smtClean="0"/>
              <a:t> is a relationship between several classes</a:t>
            </a:r>
          </a:p>
          <a:p>
            <a:endParaRPr lang="en-US" dirty="0" smtClean="0"/>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dirty="0"/>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15</a:t>
            </a:fld>
            <a:endParaRPr lang="en-US"/>
          </a:p>
        </p:txBody>
      </p:sp>
      <p:sp>
        <p:nvSpPr>
          <p:cNvPr id="6" name="Title 5"/>
          <p:cNvSpPr>
            <a:spLocks noGrp="1"/>
          </p:cNvSpPr>
          <p:nvPr>
            <p:ph type="title"/>
          </p:nvPr>
        </p:nvSpPr>
        <p:spPr/>
        <p:txBody>
          <a:bodyPr/>
          <a:lstStyle/>
          <a:p>
            <a:r>
              <a:rPr lang="en-US" dirty="0" smtClean="0"/>
              <a:t>Basic concepts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16</a:t>
            </a:fld>
            <a:endParaRPr lang="en-US"/>
          </a:p>
        </p:txBody>
      </p:sp>
      <p:sp>
        <p:nvSpPr>
          <p:cNvPr id="6" name="Title 5"/>
          <p:cNvSpPr>
            <a:spLocks noGrp="1"/>
          </p:cNvSpPr>
          <p:nvPr>
            <p:ph type="title"/>
          </p:nvPr>
        </p:nvSpPr>
        <p:spPr/>
        <p:txBody>
          <a:bodyPr/>
          <a:lstStyle/>
          <a:p>
            <a:r>
              <a:rPr lang="en-US" dirty="0" smtClean="0"/>
              <a:t>Basic </a:t>
            </a:r>
            <a:r>
              <a:rPr lang="en-US" dirty="0" smtClean="0"/>
              <a:t>concepts (examples)</a:t>
            </a:r>
            <a:endParaRPr lang="en-US" dirty="0"/>
          </a:p>
        </p:txBody>
      </p:sp>
      <p:pic>
        <p:nvPicPr>
          <p:cNvPr id="50178" name="Picture 2"/>
          <p:cNvPicPr>
            <a:picLocks noChangeAspect="1" noChangeArrowheads="1"/>
          </p:cNvPicPr>
          <p:nvPr/>
        </p:nvPicPr>
        <p:blipFill>
          <a:blip r:embed="rId2" cstate="print"/>
          <a:srcRect/>
          <a:stretch>
            <a:fillRect/>
          </a:stretch>
        </p:blipFill>
        <p:spPr bwMode="auto">
          <a:xfrm>
            <a:off x="1192736" y="1231900"/>
            <a:ext cx="3805084" cy="1371600"/>
          </a:xfrm>
          <a:prstGeom prst="rect">
            <a:avLst/>
          </a:prstGeom>
          <a:noFill/>
          <a:ln w="9525">
            <a:noFill/>
            <a:miter lim="800000"/>
            <a:headEnd/>
            <a:tailEnd/>
          </a:ln>
          <a:effectLst/>
        </p:spPr>
      </p:pic>
      <p:pic>
        <p:nvPicPr>
          <p:cNvPr id="50179" name="Picture 3"/>
          <p:cNvPicPr>
            <a:picLocks noChangeAspect="1" noChangeArrowheads="1"/>
          </p:cNvPicPr>
          <p:nvPr/>
        </p:nvPicPr>
        <p:blipFill>
          <a:blip r:embed="rId3" cstate="print"/>
          <a:srcRect/>
          <a:stretch>
            <a:fillRect/>
          </a:stretch>
        </p:blipFill>
        <p:spPr bwMode="auto">
          <a:xfrm>
            <a:off x="1116535" y="2679700"/>
            <a:ext cx="6884465" cy="1752600"/>
          </a:xfrm>
          <a:prstGeom prst="rect">
            <a:avLst/>
          </a:prstGeom>
          <a:noFill/>
          <a:ln w="9525">
            <a:noFill/>
            <a:miter lim="800000"/>
            <a:headEnd/>
            <a:tailEnd/>
          </a:ln>
          <a:effectLst/>
        </p:spPr>
      </p:pic>
      <p:pic>
        <p:nvPicPr>
          <p:cNvPr id="50180" name="Picture 4"/>
          <p:cNvPicPr>
            <a:picLocks noChangeAspect="1" noChangeArrowheads="1"/>
          </p:cNvPicPr>
          <p:nvPr/>
        </p:nvPicPr>
        <p:blipFill>
          <a:blip r:embed="rId4" cstate="print"/>
          <a:srcRect t="13043"/>
          <a:stretch>
            <a:fillRect/>
          </a:stretch>
        </p:blipFill>
        <p:spPr bwMode="auto">
          <a:xfrm>
            <a:off x="4787900" y="4826000"/>
            <a:ext cx="3657600" cy="1524000"/>
          </a:xfrm>
          <a:prstGeom prst="rect">
            <a:avLst/>
          </a:prstGeom>
          <a:noFill/>
          <a:ln w="9525">
            <a:noFill/>
            <a:miter lim="800000"/>
            <a:headEnd/>
            <a:tailEnd/>
          </a:ln>
          <a:effectLst/>
        </p:spPr>
      </p:pic>
      <p:sp>
        <p:nvSpPr>
          <p:cNvPr id="11" name="Text Box 75"/>
          <p:cNvSpPr txBox="1">
            <a:spLocks noChangeArrowheads="1"/>
          </p:cNvSpPr>
          <p:nvPr/>
        </p:nvSpPr>
        <p:spPr bwMode="auto">
          <a:xfrm>
            <a:off x="1205436" y="4306824"/>
            <a:ext cx="1219200" cy="452698"/>
          </a:xfrm>
          <a:prstGeom prst="rect">
            <a:avLst/>
          </a:prstGeom>
          <a:noFill/>
          <a:ln w="9525">
            <a:noFill/>
            <a:miter lim="800000"/>
            <a:headEnd/>
            <a:tailEnd/>
          </a:ln>
        </p:spPr>
        <p:txBody>
          <a:bodyPr vert="horz" wrap="square" lIns="18000" tIns="10800" rIns="18000" bIns="10800" numCol="1" anchor="t" anchorCtr="0" compatLnSpc="1">
            <a:prstTxWarp prst="textNoShape">
              <a:avLst/>
            </a:prstTxWarp>
            <a:spAutoFit/>
          </a:bodyPr>
          <a:lstStyle/>
          <a:p>
            <a:pPr lvl="0" algn="ctr" fontAlgn="base"/>
            <a:r>
              <a:rPr lang="en-US" sz="1400" dirty="0" smtClean="0"/>
              <a:t>symmetric association</a:t>
            </a:r>
            <a:endParaRPr kumimoji="0" lang="en-US" sz="1400" b="0" i="0" u="none" strike="noStrike" cap="none" normalizeH="0" baseline="0" dirty="0" smtClean="0">
              <a:ln>
                <a:noFill/>
              </a:ln>
              <a:solidFill>
                <a:schemeClr val="tx1"/>
              </a:solidFill>
              <a:effectLst/>
              <a:cs typeface="Arial" pitchFamily="34" charset="0"/>
            </a:endParaRPr>
          </a:p>
        </p:txBody>
      </p:sp>
      <p:sp>
        <p:nvSpPr>
          <p:cNvPr id="12" name="Text Box 75"/>
          <p:cNvSpPr txBox="1">
            <a:spLocks noChangeArrowheads="1"/>
          </p:cNvSpPr>
          <p:nvPr/>
        </p:nvSpPr>
        <p:spPr bwMode="auto">
          <a:xfrm>
            <a:off x="2589736" y="4306824"/>
            <a:ext cx="1219200" cy="452698"/>
          </a:xfrm>
          <a:prstGeom prst="rect">
            <a:avLst/>
          </a:prstGeom>
          <a:noFill/>
          <a:ln w="9525">
            <a:noFill/>
            <a:miter lim="800000"/>
            <a:headEnd/>
            <a:tailEnd/>
          </a:ln>
        </p:spPr>
        <p:txBody>
          <a:bodyPr vert="horz" wrap="square" lIns="18000" tIns="10800" rIns="18000" bIns="10800" numCol="1" anchor="t" anchorCtr="0" compatLnSpc="1">
            <a:prstTxWarp prst="textNoShape">
              <a:avLst/>
            </a:prstTxWarp>
            <a:spAutoFit/>
          </a:bodyPr>
          <a:lstStyle/>
          <a:p>
            <a:pPr lvl="0" algn="ctr" fontAlgn="base"/>
            <a:r>
              <a:rPr lang="en-US" sz="1400" dirty="0" smtClean="0"/>
              <a:t>asymmetric association</a:t>
            </a:r>
            <a:endParaRPr kumimoji="0" lang="en-US" sz="1400" b="0" i="0" u="none" strike="noStrike" cap="none" normalizeH="0" baseline="0" dirty="0" smtClean="0">
              <a:ln>
                <a:noFill/>
              </a:ln>
              <a:solidFill>
                <a:schemeClr val="tx1"/>
              </a:solidFill>
              <a:effectLst/>
              <a:cs typeface="Arial" pitchFamily="34" charset="0"/>
            </a:endParaRPr>
          </a:p>
        </p:txBody>
      </p:sp>
      <p:sp>
        <p:nvSpPr>
          <p:cNvPr id="13" name="Text Box 75"/>
          <p:cNvSpPr txBox="1">
            <a:spLocks noChangeArrowheads="1"/>
          </p:cNvSpPr>
          <p:nvPr/>
        </p:nvSpPr>
        <p:spPr bwMode="auto">
          <a:xfrm>
            <a:off x="3974036" y="4306824"/>
            <a:ext cx="1219200" cy="237255"/>
          </a:xfrm>
          <a:prstGeom prst="rect">
            <a:avLst/>
          </a:prstGeom>
          <a:noFill/>
          <a:ln w="9525">
            <a:noFill/>
            <a:miter lim="800000"/>
            <a:headEnd/>
            <a:tailEnd/>
          </a:ln>
        </p:spPr>
        <p:txBody>
          <a:bodyPr vert="horz" wrap="square" lIns="18000" tIns="10800" rIns="18000" bIns="10800" numCol="1" anchor="t" anchorCtr="0" compatLnSpc="1">
            <a:prstTxWarp prst="textNoShape">
              <a:avLst/>
            </a:prstTxWarp>
            <a:spAutoFit/>
          </a:bodyPr>
          <a:lstStyle/>
          <a:p>
            <a:pPr lvl="0" algn="ctr" fontAlgn="base"/>
            <a:r>
              <a:rPr lang="en-US" sz="1400" dirty="0" smtClean="0"/>
              <a:t>aggregation</a:t>
            </a:r>
            <a:endParaRPr kumimoji="0" lang="en-US" sz="1400" b="0" i="0" u="none" strike="noStrike" cap="none" normalizeH="0" baseline="0" dirty="0" smtClean="0">
              <a:ln>
                <a:noFill/>
              </a:ln>
              <a:solidFill>
                <a:schemeClr val="tx1"/>
              </a:solidFill>
              <a:effectLst/>
              <a:cs typeface="Arial" pitchFamily="34" charset="0"/>
            </a:endParaRPr>
          </a:p>
        </p:txBody>
      </p:sp>
      <p:sp>
        <p:nvSpPr>
          <p:cNvPr id="14" name="Text Box 75"/>
          <p:cNvSpPr txBox="1">
            <a:spLocks noChangeArrowheads="1"/>
          </p:cNvSpPr>
          <p:nvPr/>
        </p:nvSpPr>
        <p:spPr bwMode="auto">
          <a:xfrm>
            <a:off x="5383736" y="4306824"/>
            <a:ext cx="1219200" cy="237255"/>
          </a:xfrm>
          <a:prstGeom prst="rect">
            <a:avLst/>
          </a:prstGeom>
          <a:noFill/>
          <a:ln w="9525">
            <a:noFill/>
            <a:miter lim="800000"/>
            <a:headEnd/>
            <a:tailEnd/>
          </a:ln>
        </p:spPr>
        <p:txBody>
          <a:bodyPr vert="horz" wrap="square" lIns="18000" tIns="10800" rIns="18000" bIns="10800" numCol="1" anchor="t" anchorCtr="0" compatLnSpc="1">
            <a:prstTxWarp prst="textNoShape">
              <a:avLst/>
            </a:prstTxWarp>
            <a:spAutoFit/>
          </a:bodyPr>
          <a:lstStyle/>
          <a:p>
            <a:pPr lvl="0" algn="ctr" fontAlgn="base"/>
            <a:r>
              <a:rPr lang="en-US" sz="1400" dirty="0" smtClean="0"/>
              <a:t>composition</a:t>
            </a:r>
            <a:endParaRPr kumimoji="0" lang="en-US" sz="1400" b="0" i="0" u="none" strike="noStrike" cap="none" normalizeH="0" baseline="0" dirty="0" smtClean="0">
              <a:ln>
                <a:noFill/>
              </a:ln>
              <a:solidFill>
                <a:schemeClr val="tx1"/>
              </a:solidFill>
              <a:effectLst/>
              <a:cs typeface="Arial" pitchFamily="34" charset="0"/>
            </a:endParaRPr>
          </a:p>
        </p:txBody>
      </p:sp>
      <p:sp>
        <p:nvSpPr>
          <p:cNvPr id="15" name="Text Box 75"/>
          <p:cNvSpPr txBox="1">
            <a:spLocks noChangeArrowheads="1"/>
          </p:cNvSpPr>
          <p:nvPr/>
        </p:nvSpPr>
        <p:spPr bwMode="auto">
          <a:xfrm>
            <a:off x="6742636" y="4306824"/>
            <a:ext cx="1219200" cy="237255"/>
          </a:xfrm>
          <a:prstGeom prst="rect">
            <a:avLst/>
          </a:prstGeom>
          <a:noFill/>
          <a:ln w="9525">
            <a:noFill/>
            <a:miter lim="800000"/>
            <a:headEnd/>
            <a:tailEnd/>
          </a:ln>
        </p:spPr>
        <p:txBody>
          <a:bodyPr vert="horz" wrap="square" lIns="18000" tIns="10800" rIns="18000" bIns="10800" numCol="1" anchor="t" anchorCtr="0" compatLnSpc="1">
            <a:prstTxWarp prst="textNoShape">
              <a:avLst/>
            </a:prstTxWarp>
            <a:spAutoFit/>
          </a:bodyPr>
          <a:lstStyle/>
          <a:p>
            <a:pPr lvl="0" algn="ctr" fontAlgn="base"/>
            <a:r>
              <a:rPr lang="en-US" sz="1400" dirty="0" smtClean="0"/>
              <a:t>generalization</a:t>
            </a:r>
            <a:endParaRPr kumimoji="0" lang="en-US" sz="1400" b="0" i="0" u="none" strike="noStrike" cap="none" normalizeH="0" baseline="0" dirty="0" smtClean="0">
              <a:ln>
                <a:noFill/>
              </a:ln>
              <a:solidFill>
                <a:schemeClr val="tx1"/>
              </a:solidFill>
              <a:effectLst/>
              <a:cs typeface="Arial" pitchFamily="34" charset="0"/>
            </a:endParaRPr>
          </a:p>
        </p:txBody>
      </p:sp>
      <p:sp>
        <p:nvSpPr>
          <p:cNvPr id="16" name="Text Box 75"/>
          <p:cNvSpPr txBox="1">
            <a:spLocks noChangeArrowheads="1"/>
          </p:cNvSpPr>
          <p:nvPr/>
        </p:nvSpPr>
        <p:spPr bwMode="auto">
          <a:xfrm>
            <a:off x="7848600" y="5592502"/>
            <a:ext cx="1219200" cy="452698"/>
          </a:xfrm>
          <a:prstGeom prst="rect">
            <a:avLst/>
          </a:prstGeom>
          <a:noFill/>
          <a:ln w="9525">
            <a:noFill/>
            <a:miter lim="800000"/>
            <a:headEnd/>
            <a:tailEnd/>
          </a:ln>
        </p:spPr>
        <p:txBody>
          <a:bodyPr vert="horz" wrap="square" lIns="18000" tIns="10800" rIns="18000" bIns="10800" numCol="1" anchor="t" anchorCtr="0" compatLnSpc="1">
            <a:prstTxWarp prst="textNoShape">
              <a:avLst/>
            </a:prstTxWarp>
            <a:spAutoFit/>
          </a:bodyPr>
          <a:lstStyle/>
          <a:p>
            <a:pPr lvl="0" fontAlgn="base"/>
            <a:r>
              <a:rPr lang="en-US" sz="1400" dirty="0" smtClean="0"/>
              <a:t>ternary association</a:t>
            </a:r>
            <a:endParaRPr kumimoji="0" lang="en-US" sz="1400" b="0" i="0" u="none" strike="noStrike" cap="none" normalizeH="0" baseline="0" dirty="0" smtClean="0">
              <a:ln>
                <a:noFill/>
              </a:ln>
              <a:solidFill>
                <a:schemeClr val="tx1"/>
              </a:solidFill>
              <a:effectLst/>
              <a:cs typeface="Arial" pitchFamily="34" charset="0"/>
            </a:endParaRPr>
          </a:p>
        </p:txBody>
      </p:sp>
      <p:sp>
        <p:nvSpPr>
          <p:cNvPr id="17" name="Text Box 75"/>
          <p:cNvSpPr txBox="1">
            <a:spLocks noChangeArrowheads="1"/>
          </p:cNvSpPr>
          <p:nvPr/>
        </p:nvSpPr>
        <p:spPr bwMode="auto">
          <a:xfrm>
            <a:off x="5244036" y="1562100"/>
            <a:ext cx="1219200" cy="668142"/>
          </a:xfrm>
          <a:prstGeom prst="rect">
            <a:avLst/>
          </a:prstGeom>
          <a:noFill/>
          <a:ln w="9525">
            <a:noFill/>
            <a:miter lim="800000"/>
            <a:headEnd/>
            <a:tailEnd/>
          </a:ln>
        </p:spPr>
        <p:txBody>
          <a:bodyPr vert="horz" wrap="square" lIns="18000" tIns="10800" rIns="18000" bIns="10800" numCol="1" anchor="t" anchorCtr="0" compatLnSpc="1">
            <a:prstTxWarp prst="textNoShape">
              <a:avLst/>
            </a:prstTxWarp>
            <a:spAutoFit/>
          </a:bodyPr>
          <a:lstStyle/>
          <a:p>
            <a:pPr lvl="0" fontAlgn="base"/>
            <a:r>
              <a:rPr lang="en-US" sz="1400" dirty="0" smtClean="0"/>
              <a:t>association with specified multiplicity</a:t>
            </a:r>
            <a:endParaRPr kumimoji="0" lang="en-US" sz="1400" b="0" i="0" u="none" strike="noStrike" cap="none" normalizeH="0" baseline="0" dirty="0" smtClean="0">
              <a:ln>
                <a:noFill/>
              </a:ln>
              <a:solidFill>
                <a:schemeClr val="tx1"/>
              </a:solidFill>
              <a:effectLst/>
              <a:cs typeface="Arial" pitchFamily="34" charset="0"/>
            </a:endParaRPr>
          </a:p>
        </p:txBody>
      </p:sp>
      <p:pic>
        <p:nvPicPr>
          <p:cNvPr id="1026" name="Picture 2"/>
          <p:cNvPicPr>
            <a:picLocks noChangeAspect="1" noChangeArrowheads="1"/>
          </p:cNvPicPr>
          <p:nvPr/>
        </p:nvPicPr>
        <p:blipFill>
          <a:blip r:embed="rId5" cstate="print"/>
          <a:srcRect t="12854"/>
          <a:stretch>
            <a:fillRect/>
          </a:stretch>
        </p:blipFill>
        <p:spPr bwMode="auto">
          <a:xfrm>
            <a:off x="533400" y="4953000"/>
            <a:ext cx="3618185" cy="1905000"/>
          </a:xfrm>
          <a:prstGeom prst="rect">
            <a:avLst/>
          </a:prstGeom>
          <a:noFill/>
          <a:ln w="9525">
            <a:noFill/>
            <a:miter lim="800000"/>
            <a:headEnd/>
            <a:tailEnd/>
          </a:ln>
          <a:effectLst/>
        </p:spPr>
      </p:pic>
      <p:sp>
        <p:nvSpPr>
          <p:cNvPr id="21" name="Text Box 75"/>
          <p:cNvSpPr txBox="1">
            <a:spLocks noChangeArrowheads="1"/>
          </p:cNvSpPr>
          <p:nvPr/>
        </p:nvSpPr>
        <p:spPr bwMode="auto">
          <a:xfrm>
            <a:off x="3187700" y="5638800"/>
            <a:ext cx="1676400" cy="452698"/>
          </a:xfrm>
          <a:prstGeom prst="rect">
            <a:avLst/>
          </a:prstGeom>
          <a:noFill/>
          <a:ln w="9525">
            <a:noFill/>
            <a:miter lim="800000"/>
            <a:headEnd/>
            <a:tailEnd/>
          </a:ln>
        </p:spPr>
        <p:txBody>
          <a:bodyPr vert="horz" wrap="square" lIns="18000" tIns="10800" rIns="18000" bIns="10800" numCol="1" anchor="t" anchorCtr="0" compatLnSpc="1">
            <a:prstTxWarp prst="textNoShape">
              <a:avLst/>
            </a:prstTxWarp>
            <a:spAutoFit/>
          </a:bodyPr>
          <a:lstStyle/>
          <a:p>
            <a:pPr lvl="0" fontAlgn="base"/>
            <a:r>
              <a:rPr lang="en-US" sz="1400" dirty="0" smtClean="0"/>
              <a:t>association with</a:t>
            </a:r>
          </a:p>
          <a:p>
            <a:pPr lvl="0" fontAlgn="base"/>
            <a:r>
              <a:rPr kumimoji="0" lang="en-US" sz="1400" b="0" i="1" u="none" strike="noStrike" cap="none" normalizeH="0" baseline="0" dirty="0" smtClean="0">
                <a:ln>
                  <a:noFill/>
                </a:ln>
                <a:solidFill>
                  <a:schemeClr val="tx1"/>
                </a:solidFill>
                <a:effectLst/>
                <a:cs typeface="Arial" pitchFamily="34" charset="0"/>
              </a:rPr>
              <a:t>association class</a:t>
            </a:r>
          </a:p>
        </p:txBody>
      </p:sp>
      <p:cxnSp>
        <p:nvCxnSpPr>
          <p:cNvPr id="20" name="Straight Connector 19"/>
          <p:cNvCxnSpPr/>
          <p:nvPr/>
        </p:nvCxnSpPr>
        <p:spPr>
          <a:xfrm>
            <a:off x="2286000" y="5210175"/>
            <a:ext cx="0" cy="731520"/>
          </a:xfrm>
          <a:prstGeom prst="line">
            <a:avLst/>
          </a:prstGeom>
          <a:ln w="19050">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533650" y="1981199"/>
            <a:ext cx="640080" cy="365760"/>
          </a:xfrm>
          <a:prstGeom prst="rect">
            <a:avLst/>
          </a:prstGeom>
          <a:solidFill>
            <a:schemeClr val="bg1"/>
          </a:solidFill>
        </p:spPr>
        <p:txBody>
          <a:bodyPr wrap="square" lIns="0" tIns="0" rtlCol="0">
            <a:spAutoFit/>
          </a:bodyPr>
          <a:lstStyle/>
          <a:p>
            <a:r>
              <a:rPr lang="en-US" sz="1200" dirty="0" smtClean="0"/>
              <a:t>1..*</a:t>
            </a:r>
            <a:endParaRPr lang="en-US" sz="1200" dirty="0"/>
          </a:p>
        </p:txBody>
      </p:sp>
      <p:sp>
        <p:nvSpPr>
          <p:cNvPr id="23" name="TextBox 22"/>
          <p:cNvSpPr txBox="1"/>
          <p:nvPr/>
        </p:nvSpPr>
        <p:spPr>
          <a:xfrm>
            <a:off x="3455670" y="1981200"/>
            <a:ext cx="182880" cy="184666"/>
          </a:xfrm>
          <a:prstGeom prst="rect">
            <a:avLst/>
          </a:prstGeom>
          <a:solidFill>
            <a:schemeClr val="bg1"/>
          </a:solidFill>
        </p:spPr>
        <p:txBody>
          <a:bodyPr wrap="square" lIns="0" tIns="0" rIns="0" bIns="0" rtlCol="0">
            <a:spAutoFit/>
          </a:bodyPr>
          <a:lstStyle/>
          <a:p>
            <a:pPr algn="r"/>
            <a:r>
              <a:rPr lang="en-US" sz="1200" dirty="0" smtClean="0"/>
              <a:t>1</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17</a:t>
            </a:fld>
            <a:endParaRPr lang="en-US"/>
          </a:p>
        </p:txBody>
      </p:sp>
      <p:sp>
        <p:nvSpPr>
          <p:cNvPr id="6" name="Title 5"/>
          <p:cNvSpPr>
            <a:spLocks noGrp="1"/>
          </p:cNvSpPr>
          <p:nvPr>
            <p:ph type="title"/>
          </p:nvPr>
        </p:nvSpPr>
        <p:spPr/>
        <p:txBody>
          <a:bodyPr>
            <a:normAutofit fontScale="90000"/>
          </a:bodyPr>
          <a:lstStyle/>
          <a:p>
            <a:r>
              <a:rPr lang="en-US" dirty="0" smtClean="0"/>
              <a:t>Example (conceptual schema for University database)</a:t>
            </a:r>
            <a:endParaRPr lang="en-US" dirty="0"/>
          </a:p>
        </p:txBody>
      </p:sp>
      <p:pic>
        <p:nvPicPr>
          <p:cNvPr id="51203" name="Picture 3"/>
          <p:cNvPicPr>
            <a:picLocks noChangeAspect="1" noChangeArrowheads="1"/>
          </p:cNvPicPr>
          <p:nvPr/>
        </p:nvPicPr>
        <p:blipFill>
          <a:blip r:embed="rId2" cstate="print"/>
          <a:srcRect/>
          <a:stretch>
            <a:fillRect/>
          </a:stretch>
        </p:blipFill>
        <p:spPr bwMode="auto">
          <a:xfrm>
            <a:off x="1252538" y="1295400"/>
            <a:ext cx="6638925" cy="533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Classes </a:t>
            </a:r>
            <a:r>
              <a:rPr lang="en-US" dirty="0" smtClean="0"/>
              <a:t>are </a:t>
            </a:r>
            <a:r>
              <a:rPr lang="en-US" dirty="0" smtClean="0"/>
              <a:t>equivalent to the entity types</a:t>
            </a:r>
          </a:p>
          <a:p>
            <a:r>
              <a:rPr lang="en-US" dirty="0" smtClean="0"/>
              <a:t>Association concept is equivalent to the concept of relationship</a:t>
            </a:r>
          </a:p>
          <a:p>
            <a:r>
              <a:rPr lang="en-US" dirty="0" smtClean="0"/>
              <a:t>Standard </a:t>
            </a:r>
            <a:r>
              <a:rPr lang="en-US" dirty="0" smtClean="0"/>
              <a:t>UML does not have symbols to specify primary key attributes. In literature, often used specification of primary key is stereotype or {</a:t>
            </a:r>
            <a:r>
              <a:rPr lang="en-US" i="1" dirty="0" smtClean="0"/>
              <a:t>PK</a:t>
            </a:r>
            <a:r>
              <a:rPr lang="en-US" dirty="0" smtClean="0"/>
              <a:t>} constraint.</a:t>
            </a:r>
          </a:p>
          <a:p>
            <a:r>
              <a:rPr lang="en-US" dirty="0" smtClean="0"/>
              <a:t>Standard UML also does not have means to specify other E-R concepts like weak entity types, composite attributes, etc</a:t>
            </a:r>
            <a:r>
              <a:rPr lang="en-US" dirty="0" smtClean="0"/>
              <a:t>.</a:t>
            </a:r>
          </a:p>
          <a:p>
            <a:r>
              <a:rPr lang="en-US" dirty="0" smtClean="0"/>
              <a:t>Composition can be used to represent composite attributes of the </a:t>
            </a:r>
            <a:r>
              <a:rPr lang="en-US" dirty="0" smtClean="0"/>
              <a:t>class</a:t>
            </a:r>
          </a:p>
          <a:p>
            <a:endParaRPr lang="en-US" dirty="0" smtClean="0"/>
          </a:p>
          <a:p>
            <a:endParaRPr lang="en-US" dirty="0"/>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18</a:t>
            </a:fld>
            <a:endParaRPr lang="en-US"/>
          </a:p>
        </p:txBody>
      </p:sp>
      <p:sp>
        <p:nvSpPr>
          <p:cNvPr id="6" name="Title 5"/>
          <p:cNvSpPr>
            <a:spLocks noGrp="1"/>
          </p:cNvSpPr>
          <p:nvPr>
            <p:ph type="title"/>
          </p:nvPr>
        </p:nvSpPr>
        <p:spPr/>
        <p:txBody>
          <a:bodyPr>
            <a:normAutofit fontScale="90000"/>
          </a:bodyPr>
          <a:lstStyle/>
          <a:p>
            <a:r>
              <a:rPr lang="en-US" dirty="0" smtClean="0"/>
              <a:t>Comparation of E-R model and UML class diagram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Multiplicity of the association’s end specifies not only the cardinality mapping but also the participation cardinality</a:t>
            </a:r>
          </a:p>
          <a:p>
            <a:r>
              <a:rPr lang="en-US" dirty="0" smtClean="0"/>
              <a:t>In </a:t>
            </a:r>
            <a:r>
              <a:rPr lang="en-US" i="1" dirty="0" smtClean="0"/>
              <a:t>n-ary </a:t>
            </a:r>
            <a:r>
              <a:rPr lang="en-US" dirty="0" smtClean="0"/>
              <a:t>associations, we can not draw a conclusion about partiticipation cardinalities of the classes</a:t>
            </a:r>
          </a:p>
          <a:p>
            <a:r>
              <a:rPr lang="en-US" dirty="0" smtClean="0"/>
              <a:t>E-R </a:t>
            </a:r>
            <a:r>
              <a:rPr lang="en-US" dirty="0" smtClean="0"/>
              <a:t>concept of aggregation is not supported in UML class diagram</a:t>
            </a:r>
          </a:p>
          <a:p>
            <a:r>
              <a:rPr lang="en-US" dirty="0" smtClean="0"/>
              <a:t>Specialization </a:t>
            </a:r>
            <a:r>
              <a:rPr lang="en-US" dirty="0" smtClean="0"/>
              <a:t>constraints on class diagrams are modeled using constraints: {</a:t>
            </a:r>
            <a:r>
              <a:rPr lang="en-US" i="1" dirty="0" smtClean="0"/>
              <a:t>disjoint</a:t>
            </a:r>
            <a:r>
              <a:rPr lang="en-US" dirty="0" smtClean="0"/>
              <a:t>}, {</a:t>
            </a:r>
            <a:r>
              <a:rPr lang="en-US" i="1" dirty="0" smtClean="0"/>
              <a:t>operlapping</a:t>
            </a:r>
            <a:r>
              <a:rPr lang="en-US" dirty="0" smtClean="0"/>
              <a:t>}, {</a:t>
            </a:r>
            <a:r>
              <a:rPr lang="en-US" i="1" dirty="0" smtClean="0"/>
              <a:t>complete</a:t>
            </a:r>
            <a:r>
              <a:rPr lang="en-US" dirty="0" smtClean="0"/>
              <a:t>}, and {</a:t>
            </a:r>
            <a:r>
              <a:rPr lang="en-US" i="1" dirty="0" smtClean="0"/>
              <a:t>incomplete</a:t>
            </a:r>
            <a:r>
              <a:rPr lang="en-US" dirty="0" smtClean="0"/>
              <a:t>}</a:t>
            </a:r>
            <a:endParaRPr lang="en-US" dirty="0"/>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19</a:t>
            </a:fld>
            <a:endParaRPr lang="en-US"/>
          </a:p>
        </p:txBody>
      </p:sp>
      <p:sp>
        <p:nvSpPr>
          <p:cNvPr id="6" name="Title 5"/>
          <p:cNvSpPr>
            <a:spLocks noGrp="1"/>
          </p:cNvSpPr>
          <p:nvPr>
            <p:ph type="title"/>
          </p:nvPr>
        </p:nvSpPr>
        <p:spPr/>
        <p:txBody>
          <a:bodyPr>
            <a:normAutofit fontScale="90000"/>
          </a:bodyPr>
          <a:lstStyle/>
          <a:p>
            <a:r>
              <a:rPr lang="en-US" dirty="0" smtClean="0"/>
              <a:t>Comparation of E-R model and UML class diagram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fld id="{CBE4941E-969C-41C8-A941-BD8238054D55}"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2</a:t>
            </a:fld>
            <a:endParaRPr lang="en-US"/>
          </a:p>
        </p:txBody>
      </p:sp>
      <p:sp>
        <p:nvSpPr>
          <p:cNvPr id="6" name="Title 5"/>
          <p:cNvSpPr>
            <a:spLocks noGrp="1"/>
          </p:cNvSpPr>
          <p:nvPr>
            <p:ph type="title"/>
          </p:nvPr>
        </p:nvSpPr>
        <p:spPr/>
        <p:txBody>
          <a:bodyPr/>
          <a:lstStyle/>
          <a:p>
            <a:r>
              <a:rPr lang="en-US" dirty="0" smtClean="0"/>
              <a:t>Content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fontScale="92500" lnSpcReduction="10000"/>
          </a:bodyPr>
          <a:lstStyle/>
          <a:p>
            <a:r>
              <a:rPr lang="en-US" dirty="0" smtClean="0"/>
              <a:t>First phase of database design is a conceptual modeling</a:t>
            </a:r>
          </a:p>
          <a:p>
            <a:r>
              <a:rPr lang="en-US" dirty="0" smtClean="0"/>
              <a:t>The most often used model for conceptual data modeling is E-R model</a:t>
            </a:r>
          </a:p>
          <a:p>
            <a:r>
              <a:rPr lang="en-US" dirty="0" smtClean="0"/>
              <a:t>Due to intense development and increasing use of UML in all stages of software system life cycle, class diagram is often used during the database </a:t>
            </a:r>
            <a:r>
              <a:rPr lang="en-US" dirty="0" smtClean="0"/>
              <a:t>design </a:t>
            </a:r>
            <a:r>
              <a:rPr lang="en-US" dirty="0" smtClean="0"/>
              <a:t>phase, </a:t>
            </a:r>
            <a:r>
              <a:rPr lang="en-US" dirty="0" smtClean="0"/>
              <a:t>although</a:t>
            </a:r>
            <a:r>
              <a:rPr lang="en-US" dirty="0" smtClean="0"/>
              <a:t> </a:t>
            </a:r>
            <a:r>
              <a:rPr lang="en-US" dirty="0" smtClean="0"/>
              <a:t>standard notation is not </a:t>
            </a:r>
            <a:r>
              <a:rPr lang="en-US" dirty="0" smtClean="0"/>
              <a:t>adjusted </a:t>
            </a:r>
            <a:r>
              <a:rPr lang="en-US" dirty="0" smtClean="0"/>
              <a:t>for that purpose</a:t>
            </a:r>
          </a:p>
          <a:p>
            <a:r>
              <a:rPr lang="en-US" dirty="0" smtClean="0"/>
              <a:t>In practice, standard UML notation can be adjusted for conceptual data modeling by using </a:t>
            </a:r>
            <a:r>
              <a:rPr lang="en-US" dirty="0" smtClean="0"/>
              <a:t>different </a:t>
            </a:r>
            <a:r>
              <a:rPr lang="en-US" dirty="0" smtClean="0"/>
              <a:t>profiles</a:t>
            </a:r>
          </a:p>
          <a:p>
            <a:r>
              <a:rPr lang="en-US" dirty="0" smtClean="0"/>
              <a:t>At our faculty, both notations are </a:t>
            </a:r>
            <a:r>
              <a:rPr lang="en-US" dirty="0" smtClean="0"/>
              <a:t>used, but </a:t>
            </a:r>
            <a:r>
              <a:rPr lang="en-US" dirty="0" smtClean="0"/>
              <a:t>with increasing use of UML class diagrams in student projects and diploma thesis</a:t>
            </a:r>
          </a:p>
          <a:p>
            <a:endParaRPr lang="en-US" dirty="0"/>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20</a:t>
            </a:fld>
            <a:endParaRPr lang="en-US"/>
          </a:p>
        </p:txBody>
      </p:sp>
      <p:sp>
        <p:nvSpPr>
          <p:cNvPr id="6" name="Title 5"/>
          <p:cNvSpPr>
            <a:spLocks noGrp="1"/>
          </p:cNvSpPr>
          <p:nvPr>
            <p:ph type="title"/>
          </p:nvPr>
        </p:nvSpPr>
        <p:spPr/>
        <p:txBody>
          <a:bodyPr/>
          <a:lstStyle/>
          <a:p>
            <a:r>
              <a:rPr lang="en-US" smtClean="0"/>
              <a:t>Conclusion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42D6B11-BA78-4297-97DA-E792890C67F1}"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21</a:t>
            </a:fld>
            <a:endParaRPr lang="en-US"/>
          </a:p>
        </p:txBody>
      </p:sp>
      <p:pic>
        <p:nvPicPr>
          <p:cNvPr id="7" name="Picture 6" descr="j0078711[1]"/>
          <p:cNvPicPr>
            <a:picLocks noChangeAspect="1" noChangeArrowheads="1"/>
          </p:cNvPicPr>
          <p:nvPr/>
        </p:nvPicPr>
        <p:blipFill>
          <a:blip r:embed="rId2" cstate="print"/>
          <a:srcRect/>
          <a:stretch>
            <a:fillRect/>
          </a:stretch>
        </p:blipFill>
        <p:spPr bwMode="auto">
          <a:xfrm>
            <a:off x="7086600" y="2895600"/>
            <a:ext cx="1539875" cy="3124200"/>
          </a:xfrm>
          <a:prstGeom prst="rect">
            <a:avLst/>
          </a:prstGeom>
          <a:noFill/>
          <a:ln w="9525">
            <a:noFill/>
            <a:miter lim="800000"/>
            <a:headEnd/>
            <a:tailEnd/>
          </a:ln>
        </p:spPr>
      </p:pic>
      <p:sp>
        <p:nvSpPr>
          <p:cNvPr id="8" name="WordArt 2"/>
          <p:cNvSpPr>
            <a:spLocks noChangeArrowheads="1" noChangeShapeType="1" noTextEdit="1"/>
          </p:cNvSpPr>
          <p:nvPr/>
        </p:nvSpPr>
        <p:spPr bwMode="auto">
          <a:xfrm>
            <a:off x="886705" y="1066800"/>
            <a:ext cx="5867400" cy="3581400"/>
          </a:xfrm>
          <a:prstGeom prst="rect">
            <a:avLst/>
          </a:prstGeom>
          <a:effectLst>
            <a:outerShdw blurRad="50800" dist="190500" dir="9720000" algn="ctr" rotWithShape="0">
              <a:srgbClr val="000000">
                <a:alpha val="43137"/>
              </a:srgbClr>
            </a:outerShdw>
          </a:effectLst>
        </p:spPr>
        <p:txBody>
          <a:bodyPr wrap="none" fromWordArt="1">
            <a:prstTxWarp prst="textSlantUp">
              <a:avLst>
                <a:gd name="adj" fmla="val 55556"/>
              </a:avLst>
            </a:prstTxWarp>
          </a:bodyPr>
          <a:lstStyle/>
          <a:p>
            <a:pPr algn="ctr" rtl="0"/>
            <a:r>
              <a:rPr lang="en-US" sz="3600" b="1" kern="1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Black"/>
              </a:rPr>
              <a:t>Q&amp;A</a:t>
            </a:r>
            <a:endParaRPr lang="en-US" sz="3600" b="1" kern="1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85000" lnSpcReduction="20000"/>
          </a:bodyPr>
          <a:lstStyle/>
          <a:p>
            <a:r>
              <a:rPr lang="en-US" dirty="0" smtClean="0"/>
              <a:t>Database design is one of the most important phases of development of database system (i.e. system with a database)</a:t>
            </a:r>
          </a:p>
          <a:p>
            <a:r>
              <a:rPr lang="en-US" dirty="0" smtClean="0"/>
              <a:t>The goal of this phase is to obtain a </a:t>
            </a:r>
            <a:r>
              <a:rPr lang="en-US" dirty="0" smtClean="0"/>
              <a:t>conceptual database schema</a:t>
            </a:r>
            <a:endParaRPr lang="en-US" dirty="0" smtClean="0"/>
          </a:p>
          <a:p>
            <a:r>
              <a:rPr lang="en-US" dirty="0" smtClean="0"/>
              <a:t>Poorly organized database can be source of a bad application characteristics, and can lead to frequent, large and often expensive application changes</a:t>
            </a:r>
          </a:p>
          <a:p>
            <a:r>
              <a:rPr lang="en-US" dirty="0" smtClean="0"/>
              <a:t>Therefore, a systematic approach and usage of an adequate methodology is a necessity</a:t>
            </a:r>
          </a:p>
          <a:p>
            <a:r>
              <a:rPr lang="en-US" dirty="0" smtClean="0"/>
              <a:t>Such methodology should be close to man and his perception of the real world, and must have concepts that are able to represent man’s perceptions of the real world in the form of a conceptual schema on a high level of abstraction</a:t>
            </a:r>
          </a:p>
          <a:p>
            <a:r>
              <a:rPr lang="en-US" dirty="0" smtClean="0"/>
              <a:t>First phase of database design is a </a:t>
            </a:r>
            <a:r>
              <a:rPr lang="en-US" b="1" dirty="0" smtClean="0"/>
              <a:t>conceptual modeling</a:t>
            </a:r>
            <a:r>
              <a:rPr lang="en-US" dirty="0" smtClean="0"/>
              <a:t>, a specification of database structure on a high level of abstraction</a:t>
            </a:r>
          </a:p>
          <a:p>
            <a:pPr lvl="1"/>
            <a:endParaRPr lang="en-US" dirty="0" smtClean="0"/>
          </a:p>
          <a:p>
            <a:endParaRPr lang="en-US" dirty="0"/>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3</a:t>
            </a:fld>
            <a:endParaRPr lang="en-US"/>
          </a:p>
        </p:txBody>
      </p:sp>
      <p:sp>
        <p:nvSpPr>
          <p:cNvPr id="6" name="Title 5"/>
          <p:cNvSpPr>
            <a:spLocks noGrp="1"/>
          </p:cNvSpPr>
          <p:nvPr>
            <p:ph type="title"/>
          </p:nvPr>
        </p:nvSpPr>
        <p:spPr/>
        <p:txBody>
          <a:bodyPr/>
          <a:lstStyle/>
          <a:p>
            <a:r>
              <a:rPr lang="en-US" dirty="0" smtClean="0"/>
              <a:t>Introduction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rmAutofit/>
          </a:bodyPr>
          <a:lstStyle/>
          <a:p>
            <a:r>
              <a:rPr lang="en-US" dirty="0" smtClean="0"/>
              <a:t>Database systems support three levels of data abstraction (ANSI/SPARC database architecture, 1975.):</a:t>
            </a:r>
          </a:p>
          <a:p>
            <a:pPr lvl="1"/>
            <a:r>
              <a:rPr lang="en-US" b="1" dirty="0" smtClean="0"/>
              <a:t>Physical level</a:t>
            </a:r>
            <a:r>
              <a:rPr lang="en-US" dirty="0" smtClean="0"/>
              <a:t>. The physical level describes how the data are actually stored on the physical medium, with the goal to implement more efficient data access.</a:t>
            </a:r>
          </a:p>
          <a:p>
            <a:pPr lvl="1"/>
            <a:r>
              <a:rPr lang="en-US" b="1" dirty="0" smtClean="0"/>
              <a:t>Logical level</a:t>
            </a:r>
            <a:r>
              <a:rPr lang="en-US" dirty="0" smtClean="0"/>
              <a:t>. Logical (conceptual) level describes the logical structure of the entire database.</a:t>
            </a:r>
          </a:p>
          <a:p>
            <a:pPr lvl="1"/>
            <a:r>
              <a:rPr lang="en-US" b="1" dirty="0" smtClean="0"/>
              <a:t>View level</a:t>
            </a:r>
            <a:r>
              <a:rPr lang="en-US" dirty="0" smtClean="0"/>
              <a:t>. Many users of the database system need to access only a part of the database. The view level of abstraction exists to simplify their interaction with the system.</a:t>
            </a:r>
          </a:p>
          <a:p>
            <a:pPr lvl="1"/>
            <a:endParaRPr lang="en-US" dirty="0"/>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4</a:t>
            </a:fld>
            <a:endParaRPr lang="en-US"/>
          </a:p>
        </p:txBody>
      </p:sp>
      <p:sp>
        <p:nvSpPr>
          <p:cNvPr id="6" name="Title 5"/>
          <p:cNvSpPr>
            <a:spLocks noGrp="1"/>
          </p:cNvSpPr>
          <p:nvPr>
            <p:ph type="title"/>
          </p:nvPr>
        </p:nvSpPr>
        <p:spPr/>
        <p:txBody>
          <a:bodyPr/>
          <a:lstStyle/>
          <a:p>
            <a:r>
              <a:rPr lang="en-US" dirty="0" smtClean="0"/>
              <a:t>Data abstraction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5</a:t>
            </a:fld>
            <a:endParaRPr lang="en-US"/>
          </a:p>
        </p:txBody>
      </p:sp>
      <p:sp>
        <p:nvSpPr>
          <p:cNvPr id="6" name="Title 5"/>
          <p:cNvSpPr>
            <a:spLocks noGrp="1"/>
          </p:cNvSpPr>
          <p:nvPr>
            <p:ph type="title"/>
          </p:nvPr>
        </p:nvSpPr>
        <p:spPr/>
        <p:txBody>
          <a:bodyPr/>
          <a:lstStyle/>
          <a:p>
            <a:r>
              <a:rPr lang="en-US" dirty="0" smtClean="0"/>
              <a:t>Data abstraction</a:t>
            </a:r>
            <a:endParaRPr lang="en-US" dirty="0"/>
          </a:p>
        </p:txBody>
      </p:sp>
      <p:sp>
        <p:nvSpPr>
          <p:cNvPr id="206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1" name="Group 40"/>
          <p:cNvGrpSpPr/>
          <p:nvPr/>
        </p:nvGrpSpPr>
        <p:grpSpPr>
          <a:xfrm>
            <a:off x="609600" y="2152650"/>
            <a:ext cx="7924800" cy="2552700"/>
            <a:chOff x="533400" y="3867150"/>
            <a:chExt cx="7924800" cy="2552700"/>
          </a:xfrm>
        </p:grpSpPr>
        <p:sp>
          <p:nvSpPr>
            <p:cNvPr id="2066" name="Rectangle 18"/>
            <p:cNvSpPr>
              <a:spLocks noChangeArrowheads="1"/>
            </p:cNvSpPr>
            <p:nvPr/>
          </p:nvSpPr>
          <p:spPr bwMode="auto">
            <a:xfrm>
              <a:off x="2667000" y="5867400"/>
              <a:ext cx="1554480" cy="3657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Physical level</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5" name="Rectangle 17"/>
            <p:cNvSpPr>
              <a:spLocks noChangeArrowheads="1"/>
            </p:cNvSpPr>
            <p:nvPr/>
          </p:nvSpPr>
          <p:spPr bwMode="auto">
            <a:xfrm>
              <a:off x="2667000" y="5029200"/>
              <a:ext cx="1554480" cy="3657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Logical level</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2514600" y="4038600"/>
              <a:ext cx="1554480" cy="3657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View 2</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Rectangle 15"/>
            <p:cNvSpPr>
              <a:spLocks noChangeArrowheads="1"/>
            </p:cNvSpPr>
            <p:nvPr/>
          </p:nvSpPr>
          <p:spPr bwMode="auto">
            <a:xfrm>
              <a:off x="533400" y="4038600"/>
              <a:ext cx="1554480" cy="3657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View 1</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Rectangle 14"/>
            <p:cNvSpPr>
              <a:spLocks noChangeArrowheads="1"/>
            </p:cNvSpPr>
            <p:nvPr/>
          </p:nvSpPr>
          <p:spPr bwMode="auto">
            <a:xfrm>
              <a:off x="4800600" y="4038600"/>
              <a:ext cx="1554480" cy="3657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View </a:t>
              </a:r>
              <a:r>
                <a:rPr kumimoji="0" lang="en-US"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4145280" y="3990292"/>
              <a:ext cx="572770" cy="24642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AutoShape 8"/>
            <p:cNvSpPr>
              <a:spLocks noChangeShapeType="1"/>
            </p:cNvSpPr>
            <p:nvPr/>
          </p:nvSpPr>
          <p:spPr bwMode="auto">
            <a:xfrm>
              <a:off x="6934200" y="3867150"/>
              <a:ext cx="1454785" cy="0"/>
            </a:xfrm>
            <a:prstGeom prst="straightConnector1">
              <a:avLst/>
            </a:prstGeom>
            <a:noFill/>
            <a:ln w="12700">
              <a:solidFill>
                <a:schemeClr val="tx1"/>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noChangeShapeType="1"/>
            </p:cNvSpPr>
            <p:nvPr/>
          </p:nvSpPr>
          <p:spPr bwMode="auto">
            <a:xfrm>
              <a:off x="6934200" y="4724400"/>
              <a:ext cx="1454785" cy="0"/>
            </a:xfrm>
            <a:prstGeom prst="straightConnector1">
              <a:avLst/>
            </a:prstGeom>
            <a:noFill/>
            <a:ln w="12700">
              <a:solidFill>
                <a:schemeClr val="tx1"/>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 name="Rectangle 6"/>
            <p:cNvSpPr>
              <a:spLocks noChangeArrowheads="1"/>
            </p:cNvSpPr>
            <p:nvPr/>
          </p:nvSpPr>
          <p:spPr bwMode="auto">
            <a:xfrm>
              <a:off x="6858000" y="4014375"/>
              <a:ext cx="1600200" cy="4814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View level</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(local logical level)</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AutoShape 5"/>
            <p:cNvSpPr>
              <a:spLocks noChangeShapeType="1"/>
            </p:cNvSpPr>
            <p:nvPr/>
          </p:nvSpPr>
          <p:spPr bwMode="auto">
            <a:xfrm>
              <a:off x="6934200" y="5638800"/>
              <a:ext cx="1454785" cy="0"/>
            </a:xfrm>
            <a:prstGeom prst="straightConnector1">
              <a:avLst/>
            </a:prstGeom>
            <a:noFill/>
            <a:ln w="12700">
              <a:solidFill>
                <a:schemeClr val="tx1"/>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AutoShape 4"/>
            <p:cNvSpPr>
              <a:spLocks noChangeShapeType="1"/>
            </p:cNvSpPr>
            <p:nvPr/>
          </p:nvSpPr>
          <p:spPr bwMode="auto">
            <a:xfrm>
              <a:off x="6934200" y="6419850"/>
              <a:ext cx="1454785" cy="0"/>
            </a:xfrm>
            <a:prstGeom prst="straightConnector1">
              <a:avLst/>
            </a:prstGeom>
            <a:noFill/>
            <a:ln w="12700">
              <a:solidFill>
                <a:schemeClr val="tx1"/>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 name="Rectangle 3"/>
            <p:cNvSpPr>
              <a:spLocks noChangeArrowheads="1"/>
            </p:cNvSpPr>
            <p:nvPr/>
          </p:nvSpPr>
          <p:spPr bwMode="auto">
            <a:xfrm>
              <a:off x="6858000" y="4933950"/>
              <a:ext cx="1600200" cy="5334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(global logical level)</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6857999" y="5791200"/>
              <a:ext cx="1600200" cy="46618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(how the data are actually stored)</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 name="Straight Connector 29"/>
            <p:cNvCxnSpPr>
              <a:stCxn id="2063" idx="2"/>
            </p:cNvCxnSpPr>
            <p:nvPr/>
          </p:nvCxnSpPr>
          <p:spPr>
            <a:xfrm>
              <a:off x="1310640" y="4404360"/>
              <a:ext cx="1584960" cy="624840"/>
            </a:xfrm>
            <a:prstGeom prst="line">
              <a:avLst/>
            </a:prstGeom>
            <a:ln/>
          </p:spPr>
          <p:style>
            <a:lnRef idx="1">
              <a:schemeClr val="accent1"/>
            </a:lnRef>
            <a:fillRef idx="2">
              <a:schemeClr val="accent1"/>
            </a:fillRef>
            <a:effectRef idx="1">
              <a:schemeClr val="accent1"/>
            </a:effectRef>
            <a:fontRef idx="minor">
              <a:schemeClr val="dk1"/>
            </a:fontRef>
          </p:style>
        </p:cxnSp>
        <p:cxnSp>
          <p:nvCxnSpPr>
            <p:cNvPr id="32" name="Straight Connector 31"/>
            <p:cNvCxnSpPr>
              <a:stCxn id="2064" idx="2"/>
              <a:endCxn id="2065" idx="0"/>
            </p:cNvCxnSpPr>
            <p:nvPr/>
          </p:nvCxnSpPr>
          <p:spPr>
            <a:xfrm>
              <a:off x="3291840" y="4404360"/>
              <a:ext cx="152400" cy="624840"/>
            </a:xfrm>
            <a:prstGeom prst="line">
              <a:avLst/>
            </a:prstGeom>
            <a:ln/>
          </p:spPr>
          <p:style>
            <a:lnRef idx="1">
              <a:schemeClr val="accent1"/>
            </a:lnRef>
            <a:fillRef idx="2">
              <a:schemeClr val="accent1"/>
            </a:fillRef>
            <a:effectRef idx="1">
              <a:schemeClr val="accent1"/>
            </a:effectRef>
            <a:fontRef idx="minor">
              <a:schemeClr val="dk1"/>
            </a:fontRef>
          </p:style>
        </p:cxnSp>
        <p:cxnSp>
          <p:nvCxnSpPr>
            <p:cNvPr id="36" name="Straight Connector 35"/>
            <p:cNvCxnSpPr>
              <a:stCxn id="2062" idx="2"/>
            </p:cNvCxnSpPr>
            <p:nvPr/>
          </p:nvCxnSpPr>
          <p:spPr>
            <a:xfrm flipH="1">
              <a:off x="3886200" y="4404360"/>
              <a:ext cx="1691640" cy="624840"/>
            </a:xfrm>
            <a:prstGeom prst="line">
              <a:avLst/>
            </a:prstGeom>
            <a:ln/>
          </p:spPr>
          <p:style>
            <a:lnRef idx="1">
              <a:schemeClr val="accent1"/>
            </a:lnRef>
            <a:fillRef idx="2">
              <a:schemeClr val="accent1"/>
            </a:fillRef>
            <a:effectRef idx="1">
              <a:schemeClr val="accent1"/>
            </a:effectRef>
            <a:fontRef idx="minor">
              <a:schemeClr val="dk1"/>
            </a:fontRef>
          </p:style>
        </p:cxnSp>
        <p:cxnSp>
          <p:nvCxnSpPr>
            <p:cNvPr id="38" name="Straight Connector 37"/>
            <p:cNvCxnSpPr>
              <a:stCxn id="2065" idx="2"/>
              <a:endCxn id="2066" idx="0"/>
            </p:cNvCxnSpPr>
            <p:nvPr/>
          </p:nvCxnSpPr>
          <p:spPr>
            <a:xfrm>
              <a:off x="3444240" y="5394960"/>
              <a:ext cx="0" cy="472440"/>
            </a:xfrm>
            <a:prstGeom prst="line">
              <a:avLst/>
            </a:prstGeom>
            <a:ln/>
          </p:spPr>
          <p:style>
            <a:lnRef idx="1">
              <a:schemeClr val="accent1"/>
            </a:lnRef>
            <a:fillRef idx="2">
              <a:schemeClr val="accent1"/>
            </a:fillRef>
            <a:effectRef idx="1">
              <a:schemeClr val="accent1"/>
            </a:effectRef>
            <a:fontRef idx="minor">
              <a:schemeClr val="dk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Data model</a:t>
            </a:r>
            <a:r>
              <a:rPr lang="en-US" dirty="0" smtClean="0"/>
              <a:t> is a collection of conceptual tools for describing data, data relationships, data semantics, and consistency constraints</a:t>
            </a:r>
          </a:p>
          <a:p>
            <a:r>
              <a:rPr lang="en-US" dirty="0" smtClean="0"/>
              <a:t>Models that use concepts that are close to man are called </a:t>
            </a:r>
            <a:r>
              <a:rPr lang="en-US" b="1" dirty="0" smtClean="0"/>
              <a:t>high level models</a:t>
            </a:r>
            <a:r>
              <a:rPr lang="en-US" dirty="0" smtClean="0"/>
              <a:t> or </a:t>
            </a:r>
            <a:r>
              <a:rPr lang="en-US" b="1" dirty="0" smtClean="0"/>
              <a:t>conceptual models</a:t>
            </a:r>
          </a:p>
          <a:p>
            <a:pPr lvl="1"/>
            <a:r>
              <a:rPr lang="en-US" dirty="0" smtClean="0"/>
              <a:t>The most often used such model is </a:t>
            </a:r>
            <a:r>
              <a:rPr lang="en-US" b="1" dirty="0" smtClean="0"/>
              <a:t>Entity-Relationship</a:t>
            </a:r>
            <a:r>
              <a:rPr lang="en-US" dirty="0" smtClean="0"/>
              <a:t> (ER)</a:t>
            </a:r>
            <a:r>
              <a:rPr lang="en-US" b="1" dirty="0" smtClean="0"/>
              <a:t> </a:t>
            </a:r>
            <a:r>
              <a:rPr lang="en-US" b="1" dirty="0" smtClean="0"/>
              <a:t>model</a:t>
            </a:r>
          </a:p>
          <a:p>
            <a:r>
              <a:rPr lang="en-US" dirty="0" smtClean="0"/>
              <a:t>Models that describe how data are actually stored on secondary storage devices are called </a:t>
            </a:r>
            <a:r>
              <a:rPr lang="en-US" b="1" dirty="0" smtClean="0"/>
              <a:t>physical data models</a:t>
            </a:r>
            <a:r>
              <a:rPr lang="en-US" dirty="0" smtClean="0"/>
              <a:t> or </a:t>
            </a:r>
            <a:r>
              <a:rPr lang="en-US" b="1" dirty="0" smtClean="0"/>
              <a:t>low level models</a:t>
            </a:r>
          </a:p>
          <a:p>
            <a:r>
              <a:rPr lang="en-US" dirty="0" smtClean="0"/>
              <a:t>Between conceptual and physical models there is a class of </a:t>
            </a:r>
            <a:r>
              <a:rPr lang="en-US" b="1" dirty="0" smtClean="0"/>
              <a:t>representational</a:t>
            </a:r>
            <a:r>
              <a:rPr lang="en-US" dirty="0" smtClean="0"/>
              <a:t> (or </a:t>
            </a:r>
            <a:r>
              <a:rPr lang="en-US" b="1" dirty="0" smtClean="0"/>
              <a:t>implementational</a:t>
            </a:r>
            <a:r>
              <a:rPr lang="en-US" dirty="0" smtClean="0"/>
              <a:t>) data models that use concepts that are close to man, and also represent how the data are organized in database</a:t>
            </a:r>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6</a:t>
            </a:fld>
            <a:endParaRPr lang="en-US"/>
          </a:p>
        </p:txBody>
      </p:sp>
      <p:sp>
        <p:nvSpPr>
          <p:cNvPr id="6" name="Title 5"/>
          <p:cNvSpPr>
            <a:spLocks noGrp="1"/>
          </p:cNvSpPr>
          <p:nvPr>
            <p:ph type="title"/>
          </p:nvPr>
        </p:nvSpPr>
        <p:spPr/>
        <p:txBody>
          <a:bodyPr/>
          <a:lstStyle/>
          <a:p>
            <a:r>
              <a:rPr lang="en-US" dirty="0" smtClean="0"/>
              <a:t>Data models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600"/>
              </a:spcBef>
            </a:pPr>
            <a:r>
              <a:rPr lang="en-US" dirty="0" smtClean="0"/>
              <a:t>Concept of </a:t>
            </a:r>
            <a:r>
              <a:rPr lang="en-US" b="1" dirty="0" smtClean="0"/>
              <a:t>E-R data model</a:t>
            </a:r>
            <a:r>
              <a:rPr lang="en-US" dirty="0" smtClean="0"/>
              <a:t> is simple and intuitive</a:t>
            </a:r>
          </a:p>
          <a:p>
            <a:pPr>
              <a:spcBef>
                <a:spcPts val="600"/>
              </a:spcBef>
            </a:pPr>
            <a:r>
              <a:rPr lang="en-US" dirty="0" smtClean="0"/>
              <a:t>E-R model is based on a perception of a real world that consists of a collection of basic objects, called entities, and of relationships among these objects</a:t>
            </a:r>
          </a:p>
          <a:p>
            <a:pPr>
              <a:spcBef>
                <a:spcPts val="600"/>
              </a:spcBef>
            </a:pPr>
            <a:r>
              <a:rPr lang="en-US" dirty="0" smtClean="0"/>
              <a:t>E-R model is very useful in mapping the meanings and interactions of real-world enterprises </a:t>
            </a:r>
            <a:r>
              <a:rPr lang="en-US" dirty="0" smtClean="0"/>
              <a:t>onto </a:t>
            </a:r>
            <a:r>
              <a:rPr lang="en-US" dirty="0" smtClean="0"/>
              <a:t>a conceptual schema </a:t>
            </a:r>
            <a:r>
              <a:rPr lang="en-US" dirty="0" smtClean="0"/>
              <a:t>which can </a:t>
            </a:r>
            <a:r>
              <a:rPr lang="en-US" dirty="0" smtClean="0"/>
              <a:t>be represented by a graphical notation called </a:t>
            </a:r>
            <a:r>
              <a:rPr lang="en-US" b="1" dirty="0" smtClean="0"/>
              <a:t>E-R diagram</a:t>
            </a:r>
            <a:endParaRPr lang="en-US" dirty="0" smtClean="0"/>
          </a:p>
          <a:p>
            <a:endParaRPr lang="en-US" dirty="0"/>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7</a:t>
            </a:fld>
            <a:endParaRPr lang="en-US"/>
          </a:p>
        </p:txBody>
      </p:sp>
      <p:sp>
        <p:nvSpPr>
          <p:cNvPr id="6" name="Title 5"/>
          <p:cNvSpPr>
            <a:spLocks noGrp="1"/>
          </p:cNvSpPr>
          <p:nvPr>
            <p:ph type="title"/>
          </p:nvPr>
        </p:nvSpPr>
        <p:spPr/>
        <p:txBody>
          <a:bodyPr/>
          <a:lstStyle/>
          <a:p>
            <a:r>
              <a:rPr lang="en-US" dirty="0" smtClean="0"/>
              <a:t>E-R model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Entity</a:t>
            </a:r>
            <a:r>
              <a:rPr lang="en-US" dirty="0" smtClean="0"/>
              <a:t> </a:t>
            </a:r>
            <a:r>
              <a:rPr lang="en-US" dirty="0" smtClean="0"/>
              <a:t>is a “thing” or “object” in the real world that is distinguishable from all other objects</a:t>
            </a:r>
          </a:p>
          <a:p>
            <a:r>
              <a:rPr lang="en-US" dirty="0" smtClean="0"/>
              <a:t>Every entity has a set of properties which are in E-R model represented by a set of </a:t>
            </a:r>
            <a:r>
              <a:rPr lang="en-US" b="1" dirty="0" smtClean="0"/>
              <a:t>attributes</a:t>
            </a:r>
          </a:p>
          <a:p>
            <a:r>
              <a:rPr lang="en-US" b="1" dirty="0" smtClean="0"/>
              <a:t>Relationship</a:t>
            </a:r>
            <a:r>
              <a:rPr lang="en-US" dirty="0" smtClean="0"/>
              <a:t> is an association among several entities</a:t>
            </a:r>
          </a:p>
          <a:p>
            <a:pPr lvl="1"/>
            <a:r>
              <a:rPr lang="en-US" dirty="0" smtClean="0"/>
              <a:t>Most of the relationships are </a:t>
            </a:r>
            <a:r>
              <a:rPr lang="en-US" b="1" dirty="0" smtClean="0"/>
              <a:t>binary</a:t>
            </a:r>
            <a:endParaRPr lang="en-US" dirty="0" smtClean="0"/>
          </a:p>
          <a:p>
            <a:r>
              <a:rPr lang="en-US" b="1" dirty="0" smtClean="0"/>
              <a:t>Key</a:t>
            </a:r>
            <a:r>
              <a:rPr lang="en-US" dirty="0" smtClean="0"/>
              <a:t> is a set of one or more attributes that, taken collectively, allow us to identify uniquely an entity/relationship in the entity set/relationship set</a:t>
            </a:r>
          </a:p>
          <a:p>
            <a:endParaRPr lang="en-US" dirty="0"/>
          </a:p>
        </p:txBody>
      </p:sp>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8</a:t>
            </a:fld>
            <a:endParaRPr lang="en-US"/>
          </a:p>
        </p:txBody>
      </p:sp>
      <p:sp>
        <p:nvSpPr>
          <p:cNvPr id="6" name="Title 5"/>
          <p:cNvSpPr>
            <a:spLocks noGrp="1"/>
          </p:cNvSpPr>
          <p:nvPr>
            <p:ph type="title"/>
          </p:nvPr>
        </p:nvSpPr>
        <p:spPr/>
        <p:txBody>
          <a:bodyPr/>
          <a:lstStyle/>
          <a:p>
            <a:r>
              <a:rPr lang="en-US" dirty="0" smtClean="0"/>
              <a:t>Basic concepts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35F90-995B-439D-9403-B19C14985D8C}" type="datetime1">
              <a:rPr lang="en-US" smtClean="0"/>
              <a:pPr/>
              <a:t>9/6/2012</a:t>
            </a:fld>
            <a:endParaRPr lang="en-US"/>
          </a:p>
        </p:txBody>
      </p:sp>
      <p:sp>
        <p:nvSpPr>
          <p:cNvPr id="4" name="Footer Placeholder 3"/>
          <p:cNvSpPr>
            <a:spLocks noGrp="1"/>
          </p:cNvSpPr>
          <p:nvPr>
            <p:ph type="ftr" sz="quarter" idx="11"/>
          </p:nvPr>
        </p:nvSpPr>
        <p:spPr/>
        <p:txBody>
          <a:bodyPr/>
          <a:lstStyle/>
          <a:p>
            <a:r>
              <a:rPr lang="en-US" smtClean="0"/>
              <a:t>Conceptual data modeling</a:t>
            </a:r>
            <a:endParaRPr lang="en-US" dirty="0"/>
          </a:p>
        </p:txBody>
      </p:sp>
      <p:sp>
        <p:nvSpPr>
          <p:cNvPr id="5" name="Slide Number Placeholder 4"/>
          <p:cNvSpPr>
            <a:spLocks noGrp="1"/>
          </p:cNvSpPr>
          <p:nvPr>
            <p:ph type="sldNum" sz="quarter" idx="12"/>
          </p:nvPr>
        </p:nvSpPr>
        <p:spPr/>
        <p:txBody>
          <a:bodyPr/>
          <a:lstStyle/>
          <a:p>
            <a:fld id="{79F28CA7-C580-4A59-9D11-BFD87B3E484C}" type="slidenum">
              <a:rPr lang="en-US" smtClean="0"/>
              <a:pPr/>
              <a:t>9</a:t>
            </a:fld>
            <a:endParaRPr lang="en-US"/>
          </a:p>
        </p:txBody>
      </p:sp>
      <p:sp>
        <p:nvSpPr>
          <p:cNvPr id="6" name="Title 5"/>
          <p:cNvSpPr>
            <a:spLocks noGrp="1"/>
          </p:cNvSpPr>
          <p:nvPr>
            <p:ph type="title"/>
          </p:nvPr>
        </p:nvSpPr>
        <p:spPr/>
        <p:txBody>
          <a:bodyPr/>
          <a:lstStyle/>
          <a:p>
            <a:r>
              <a:rPr lang="en-US" dirty="0" smtClean="0"/>
              <a:t>E-R model symbols</a:t>
            </a:r>
            <a:endParaRPr lang="en-US" dirty="0"/>
          </a:p>
        </p:txBody>
      </p:sp>
      <p:sp>
        <p:nvSpPr>
          <p:cNvPr id="21" name="Rectangle 90"/>
          <p:cNvSpPr>
            <a:spLocks noChangeArrowheads="1"/>
          </p:cNvSpPr>
          <p:nvPr/>
        </p:nvSpPr>
        <p:spPr bwMode="auto">
          <a:xfrm>
            <a:off x="1148080" y="1352550"/>
            <a:ext cx="520065" cy="289547"/>
          </a:xfrm>
          <a:prstGeom prst="rect">
            <a:avLst/>
          </a:prstGeom>
          <a:solidFill>
            <a:srgbClr val="FFFFFF"/>
          </a:solidFill>
          <a:ln w="12700">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Е</a:t>
            </a:r>
            <a:endParaRPr kumimoji="0" lang="en-US" sz="1100" b="0" i="1" u="none" strike="noStrike" cap="none" normalizeH="0" baseline="0" dirty="0" smtClean="0">
              <a:ln>
                <a:noFill/>
              </a:ln>
              <a:solidFill>
                <a:schemeClr val="tx1"/>
              </a:solidFill>
              <a:effectLst/>
              <a:cs typeface="Arial" pitchFamily="34" charset="0"/>
            </a:endParaRPr>
          </a:p>
        </p:txBody>
      </p:sp>
      <p:sp>
        <p:nvSpPr>
          <p:cNvPr id="22" name="Oval 89"/>
          <p:cNvSpPr>
            <a:spLocks noChangeArrowheads="1"/>
          </p:cNvSpPr>
          <p:nvPr/>
        </p:nvSpPr>
        <p:spPr bwMode="auto">
          <a:xfrm>
            <a:off x="5147945" y="1379856"/>
            <a:ext cx="539750" cy="252084"/>
          </a:xfrm>
          <a:prstGeom prst="ellipse">
            <a:avLst/>
          </a:prstGeom>
          <a:solidFill>
            <a:srgbClr val="FFFFFF"/>
          </a:solidFill>
          <a:ln w="12700">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A</a:t>
            </a:r>
            <a:endParaRPr kumimoji="0" lang="en-US" sz="1100" b="0" i="1" u="none" strike="noStrike" cap="none" normalizeH="0" baseline="0" dirty="0" smtClean="0">
              <a:ln>
                <a:noFill/>
              </a:ln>
              <a:solidFill>
                <a:schemeClr val="tx1"/>
              </a:solidFill>
              <a:effectLst/>
              <a:cs typeface="Arial" pitchFamily="34" charset="0"/>
            </a:endParaRPr>
          </a:p>
        </p:txBody>
      </p:sp>
      <p:sp>
        <p:nvSpPr>
          <p:cNvPr id="23" name="AutoShape 88"/>
          <p:cNvSpPr>
            <a:spLocks noChangeShapeType="1"/>
          </p:cNvSpPr>
          <p:nvPr/>
        </p:nvSpPr>
        <p:spPr bwMode="auto">
          <a:xfrm>
            <a:off x="5417820" y="1631940"/>
            <a:ext cx="275590" cy="103501"/>
          </a:xfrm>
          <a:prstGeom prst="straightConnector1">
            <a:avLst/>
          </a:prstGeom>
          <a:no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24" name="Oval 78"/>
          <p:cNvSpPr>
            <a:spLocks noChangeArrowheads="1"/>
          </p:cNvSpPr>
          <p:nvPr/>
        </p:nvSpPr>
        <p:spPr bwMode="auto">
          <a:xfrm>
            <a:off x="5173345" y="2048510"/>
            <a:ext cx="488950" cy="215891"/>
          </a:xfrm>
          <a:prstGeom prst="ellipse">
            <a:avLst/>
          </a:prstGeom>
          <a:solidFill>
            <a:srgbClr val="FFFFFF"/>
          </a:solidFill>
          <a:ln w="12700">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A</a:t>
            </a:r>
            <a:endParaRPr kumimoji="0" lang="en-US" sz="1100" b="0" i="1" u="none" strike="noStrike" cap="none" normalizeH="0" baseline="0" dirty="0" smtClean="0">
              <a:ln>
                <a:noFill/>
              </a:ln>
              <a:solidFill>
                <a:schemeClr val="tx1"/>
              </a:solidFill>
              <a:effectLst/>
              <a:cs typeface="Arial" pitchFamily="34" charset="0"/>
            </a:endParaRPr>
          </a:p>
        </p:txBody>
      </p:sp>
      <p:sp>
        <p:nvSpPr>
          <p:cNvPr id="25" name="Oval 77"/>
          <p:cNvSpPr>
            <a:spLocks noChangeArrowheads="1"/>
          </p:cNvSpPr>
          <p:nvPr/>
        </p:nvSpPr>
        <p:spPr bwMode="auto">
          <a:xfrm>
            <a:off x="5135880" y="2003427"/>
            <a:ext cx="563880" cy="306057"/>
          </a:xfrm>
          <a:prstGeom prst="ellipse">
            <a:avLst/>
          </a:prstGeom>
          <a:noFill/>
          <a:ln w="12700">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chemeClr val="tx1"/>
                </a:solidFill>
                <a:effectLst/>
                <a:ea typeface="Times New Roman" pitchFamily="18" charset="0"/>
                <a:cs typeface="Times New Roman" pitchFamily="18" charset="0"/>
              </a:rPr>
              <a:t>   </a:t>
            </a:r>
            <a:endParaRPr kumimoji="0" lang="en-US" sz="1100" b="0" i="1" u="none" strike="noStrike" cap="none" normalizeH="0" baseline="0" smtClean="0">
              <a:ln>
                <a:noFill/>
              </a:ln>
              <a:solidFill>
                <a:schemeClr val="tx1"/>
              </a:solidFill>
              <a:effectLst/>
              <a:cs typeface="Arial" pitchFamily="34" charset="0"/>
            </a:endParaRPr>
          </a:p>
        </p:txBody>
      </p:sp>
      <p:sp>
        <p:nvSpPr>
          <p:cNvPr id="26" name="AutoShape 76"/>
          <p:cNvSpPr>
            <a:spLocks noChangeShapeType="1"/>
          </p:cNvSpPr>
          <p:nvPr/>
        </p:nvSpPr>
        <p:spPr bwMode="auto">
          <a:xfrm>
            <a:off x="5417820" y="2309484"/>
            <a:ext cx="313690" cy="109215"/>
          </a:xfrm>
          <a:prstGeom prst="straightConnector1">
            <a:avLst/>
          </a:prstGeom>
          <a:no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27" name="Oval 75"/>
          <p:cNvSpPr>
            <a:spLocks noChangeArrowheads="1"/>
          </p:cNvSpPr>
          <p:nvPr/>
        </p:nvSpPr>
        <p:spPr bwMode="auto">
          <a:xfrm>
            <a:off x="1122680" y="2663841"/>
            <a:ext cx="539750" cy="252084"/>
          </a:xfrm>
          <a:prstGeom prst="ellipse">
            <a:avLst/>
          </a:prstGeom>
          <a:solidFill>
            <a:srgbClr val="FFFFFF"/>
          </a:solidFill>
          <a:ln w="12700">
            <a:solidFill>
              <a:srgbClr val="000000"/>
            </a:solidFill>
            <a:prstDash val="dash"/>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A</a:t>
            </a:r>
            <a:endParaRPr kumimoji="0" lang="en-US" sz="1100" b="0" i="1" u="none" strike="noStrike" cap="none" normalizeH="0" baseline="0" dirty="0" smtClean="0">
              <a:ln>
                <a:noFill/>
              </a:ln>
              <a:solidFill>
                <a:schemeClr val="tx1"/>
              </a:solidFill>
              <a:effectLst/>
              <a:cs typeface="Arial" pitchFamily="34" charset="0"/>
            </a:endParaRPr>
          </a:p>
        </p:txBody>
      </p:sp>
      <p:sp>
        <p:nvSpPr>
          <p:cNvPr id="28" name="AutoShape 74"/>
          <p:cNvSpPr>
            <a:spLocks noChangeShapeType="1"/>
          </p:cNvSpPr>
          <p:nvPr/>
        </p:nvSpPr>
        <p:spPr bwMode="auto">
          <a:xfrm>
            <a:off x="1392555" y="2915925"/>
            <a:ext cx="281940" cy="119375"/>
          </a:xfrm>
          <a:prstGeom prst="straightConnector1">
            <a:avLst/>
          </a:prstGeom>
          <a:no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29" name="Oval 73"/>
          <p:cNvSpPr>
            <a:spLocks noChangeArrowheads="1"/>
          </p:cNvSpPr>
          <p:nvPr/>
        </p:nvSpPr>
        <p:spPr bwMode="auto">
          <a:xfrm>
            <a:off x="1120140" y="1979298"/>
            <a:ext cx="539750" cy="252084"/>
          </a:xfrm>
          <a:prstGeom prst="ellipse">
            <a:avLst/>
          </a:prstGeom>
          <a:solidFill>
            <a:srgbClr val="FFFFFF"/>
          </a:solidFill>
          <a:ln w="12700">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A</a:t>
            </a:r>
            <a:endParaRPr kumimoji="0" lang="en-US" sz="1100" b="0" i="1" u="none" strike="noStrike" cap="none" normalizeH="0" baseline="0" dirty="0" smtClean="0">
              <a:ln>
                <a:noFill/>
              </a:ln>
              <a:solidFill>
                <a:schemeClr val="tx1"/>
              </a:solidFill>
              <a:effectLst/>
              <a:cs typeface="Arial" pitchFamily="34" charset="0"/>
            </a:endParaRPr>
          </a:p>
        </p:txBody>
      </p:sp>
      <p:sp>
        <p:nvSpPr>
          <p:cNvPr id="30" name="AutoShape 72"/>
          <p:cNvSpPr>
            <a:spLocks noChangeShapeType="1"/>
          </p:cNvSpPr>
          <p:nvPr/>
        </p:nvSpPr>
        <p:spPr bwMode="auto">
          <a:xfrm>
            <a:off x="1390015" y="2231382"/>
            <a:ext cx="275590" cy="103501"/>
          </a:xfrm>
          <a:prstGeom prst="straightConnector1">
            <a:avLst/>
          </a:prstGeom>
          <a:no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31" name="Text Box 36"/>
          <p:cNvSpPr txBox="1">
            <a:spLocks noChangeArrowheads="1"/>
          </p:cNvSpPr>
          <p:nvPr/>
        </p:nvSpPr>
        <p:spPr bwMode="auto">
          <a:xfrm>
            <a:off x="6263640" y="1400175"/>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attribute</a:t>
            </a:r>
            <a:endParaRPr kumimoji="0" lang="en-US" sz="1200" b="0" i="0" u="none" strike="noStrike" cap="none" normalizeH="0" baseline="0" dirty="0" smtClean="0">
              <a:ln>
                <a:noFill/>
              </a:ln>
              <a:solidFill>
                <a:schemeClr val="tx1"/>
              </a:solidFill>
              <a:effectLst/>
              <a:cs typeface="Arial" pitchFamily="34" charset="0"/>
            </a:endParaRPr>
          </a:p>
        </p:txBody>
      </p:sp>
      <p:sp>
        <p:nvSpPr>
          <p:cNvPr id="32" name="Text Box 34"/>
          <p:cNvSpPr txBox="1">
            <a:spLocks noChangeArrowheads="1"/>
          </p:cNvSpPr>
          <p:nvPr/>
        </p:nvSpPr>
        <p:spPr bwMode="auto">
          <a:xfrm>
            <a:off x="2225040" y="2051050"/>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primary key</a:t>
            </a:r>
            <a:endParaRPr kumimoji="0" lang="en-US" sz="1200" b="0" i="0" u="none" strike="noStrike" cap="none" normalizeH="0" baseline="0" dirty="0" smtClean="0">
              <a:ln>
                <a:noFill/>
              </a:ln>
              <a:solidFill>
                <a:schemeClr val="tx1"/>
              </a:solidFill>
              <a:effectLst/>
              <a:cs typeface="Arial" pitchFamily="34" charset="0"/>
            </a:endParaRPr>
          </a:p>
        </p:txBody>
      </p:sp>
      <p:sp>
        <p:nvSpPr>
          <p:cNvPr id="33" name="Text Box 33"/>
          <p:cNvSpPr txBox="1">
            <a:spLocks noChangeArrowheads="1"/>
          </p:cNvSpPr>
          <p:nvPr/>
        </p:nvSpPr>
        <p:spPr bwMode="auto">
          <a:xfrm>
            <a:off x="6263640" y="2051050"/>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lang="en-US" sz="1200" dirty="0" smtClean="0">
                <a:ea typeface="Times New Roman" pitchFamily="18" charset="0"/>
                <a:cs typeface="Times New Roman" pitchFamily="18" charset="0"/>
              </a:rPr>
              <a:t>m</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ultivalued attribute</a:t>
            </a:r>
            <a:endParaRPr kumimoji="0" lang="en-US" sz="1200" b="0" i="0" u="none" strike="noStrike" cap="none" normalizeH="0" baseline="0" dirty="0" smtClean="0">
              <a:ln>
                <a:noFill/>
              </a:ln>
              <a:solidFill>
                <a:schemeClr val="tx1"/>
              </a:solidFill>
              <a:effectLst/>
              <a:cs typeface="Arial" pitchFamily="34" charset="0"/>
            </a:endParaRPr>
          </a:p>
        </p:txBody>
      </p:sp>
      <p:sp>
        <p:nvSpPr>
          <p:cNvPr id="34" name="Text Box 32"/>
          <p:cNvSpPr txBox="1">
            <a:spLocks noChangeArrowheads="1"/>
          </p:cNvSpPr>
          <p:nvPr/>
        </p:nvSpPr>
        <p:spPr bwMode="auto">
          <a:xfrm>
            <a:off x="2225040" y="2684160"/>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derived attribute</a:t>
            </a:r>
            <a:endParaRPr kumimoji="0" lang="en-US" sz="1200" b="0" i="0" u="none" strike="noStrike" cap="none" normalizeH="0" baseline="0" dirty="0" smtClean="0">
              <a:ln>
                <a:noFill/>
              </a:ln>
              <a:solidFill>
                <a:schemeClr val="tx1"/>
              </a:solidFill>
              <a:effectLst/>
              <a:cs typeface="Arial" pitchFamily="34" charset="0"/>
            </a:endParaRPr>
          </a:p>
        </p:txBody>
      </p:sp>
      <p:sp>
        <p:nvSpPr>
          <p:cNvPr id="35" name="Text Box 27"/>
          <p:cNvSpPr txBox="1">
            <a:spLocks noChangeArrowheads="1"/>
          </p:cNvSpPr>
          <p:nvPr/>
        </p:nvSpPr>
        <p:spPr bwMode="auto">
          <a:xfrm>
            <a:off x="2225040" y="1398903"/>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entity  type / set</a:t>
            </a:r>
            <a:endParaRPr kumimoji="0" lang="en-US" sz="1200" b="0" i="0" u="none" strike="noStrike" cap="none" normalizeH="0" baseline="0" dirty="0" smtClean="0">
              <a:ln>
                <a:noFill/>
              </a:ln>
              <a:solidFill>
                <a:schemeClr val="tx1"/>
              </a:solidFill>
              <a:effectLst/>
              <a:cs typeface="Arial" pitchFamily="34" charset="0"/>
            </a:endParaRPr>
          </a:p>
        </p:txBody>
      </p:sp>
      <p:sp>
        <p:nvSpPr>
          <p:cNvPr id="36" name="AutoShape 71"/>
          <p:cNvSpPr>
            <a:spLocks noChangeShapeType="1"/>
          </p:cNvSpPr>
          <p:nvPr/>
        </p:nvSpPr>
        <p:spPr bwMode="auto">
          <a:xfrm>
            <a:off x="1310640" y="2169743"/>
            <a:ext cx="133350" cy="635"/>
          </a:xfrm>
          <a:prstGeom prst="straightConnector1">
            <a:avLst/>
          </a:prstGeom>
          <a:noFill/>
          <a:ln w="1270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37" name="Rectangle 84"/>
          <p:cNvSpPr>
            <a:spLocks noChangeArrowheads="1"/>
          </p:cNvSpPr>
          <p:nvPr/>
        </p:nvSpPr>
        <p:spPr bwMode="auto">
          <a:xfrm>
            <a:off x="1155700" y="3282315"/>
            <a:ext cx="520065" cy="30605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Е</a:t>
            </a:r>
            <a:endParaRPr kumimoji="0" lang="en-US" sz="1100" b="0" i="1" u="none" strike="noStrike" cap="none" normalizeH="0" baseline="0" dirty="0" smtClean="0">
              <a:ln>
                <a:noFill/>
              </a:ln>
              <a:solidFill>
                <a:schemeClr val="tx1"/>
              </a:solidFill>
              <a:effectLst/>
              <a:cs typeface="Arial" pitchFamily="34" charset="0"/>
            </a:endParaRPr>
          </a:p>
        </p:txBody>
      </p:sp>
      <p:sp>
        <p:nvSpPr>
          <p:cNvPr id="38" name="Rectangle 83"/>
          <p:cNvSpPr>
            <a:spLocks noChangeArrowheads="1"/>
          </p:cNvSpPr>
          <p:nvPr/>
        </p:nvSpPr>
        <p:spPr bwMode="auto">
          <a:xfrm>
            <a:off x="1204595" y="3327398"/>
            <a:ext cx="431800" cy="215891"/>
          </a:xfrm>
          <a:prstGeom prst="rect">
            <a:avLst/>
          </a:prstGeom>
          <a:no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smtClean="0">
              <a:ln>
                <a:noFill/>
              </a:ln>
              <a:solidFill>
                <a:schemeClr val="tx1"/>
              </a:solidFill>
              <a:effectLst/>
              <a:cs typeface="Arial" pitchFamily="34" charset="0"/>
            </a:endParaRPr>
          </a:p>
        </p:txBody>
      </p:sp>
      <p:sp>
        <p:nvSpPr>
          <p:cNvPr id="39" name="AutoShape 82"/>
          <p:cNvSpPr>
            <a:spLocks noChangeArrowheads="1"/>
          </p:cNvSpPr>
          <p:nvPr/>
        </p:nvSpPr>
        <p:spPr bwMode="auto">
          <a:xfrm>
            <a:off x="5147945" y="2590819"/>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40" name="AutoShape 81"/>
          <p:cNvSpPr>
            <a:spLocks noChangeArrowheads="1"/>
          </p:cNvSpPr>
          <p:nvPr/>
        </p:nvSpPr>
        <p:spPr bwMode="auto">
          <a:xfrm>
            <a:off x="1133475" y="3835741"/>
            <a:ext cx="564515" cy="464800"/>
          </a:xfrm>
          <a:prstGeom prst="diamond">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269875" algn="l" defTabSz="914400" rtl="0" eaLnBrk="1" fontAlgn="base" latinLnBrk="0" hangingPunct="1">
              <a:lnSpc>
                <a:spcPct val="100000"/>
              </a:lnSpc>
              <a:spcBef>
                <a:spcPct val="0"/>
              </a:spcBef>
              <a:spcAft>
                <a:spcPct val="0"/>
              </a:spcAft>
              <a:buClrTx/>
              <a:buSzTx/>
              <a:buFontTx/>
              <a:buNone/>
              <a:tabLst/>
            </a:pPr>
            <a:endParaRPr kumimoji="0" lang="en-US" sz="1100" b="0" i="1" u="none" strike="noStrike" cap="none" normalizeH="0" baseline="0" dirty="0" smtClean="0">
              <a:ln>
                <a:noFill/>
              </a:ln>
              <a:solidFill>
                <a:schemeClr val="tx1"/>
              </a:solidFill>
              <a:effectLst/>
              <a:cs typeface="Arial" pitchFamily="34" charset="0"/>
            </a:endParaRPr>
          </a:p>
        </p:txBody>
      </p:sp>
      <p:sp>
        <p:nvSpPr>
          <p:cNvPr id="41" name="AutoShape 80"/>
          <p:cNvSpPr>
            <a:spLocks noChangeArrowheads="1"/>
          </p:cNvSpPr>
          <p:nvPr/>
        </p:nvSpPr>
        <p:spPr bwMode="auto">
          <a:xfrm>
            <a:off x="1166495" y="3869395"/>
            <a:ext cx="497840" cy="398128"/>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42" name="Oval 69"/>
          <p:cNvSpPr>
            <a:spLocks noChangeArrowheads="1"/>
          </p:cNvSpPr>
          <p:nvPr/>
        </p:nvSpPr>
        <p:spPr bwMode="auto">
          <a:xfrm>
            <a:off x="5171440" y="3295649"/>
            <a:ext cx="539750" cy="252084"/>
          </a:xfrm>
          <a:prstGeom prst="ellipse">
            <a:avLst/>
          </a:prstGeom>
          <a:solidFill>
            <a:srgbClr val="FFFFFF"/>
          </a:solidFill>
          <a:ln w="9525">
            <a:solidFill>
              <a:srgbClr val="000000"/>
            </a:solidFill>
            <a:round/>
            <a:headEnd/>
            <a:tailEnd/>
          </a:ln>
        </p:spPr>
        <p:txBody>
          <a:bodyPr vert="horz" wrap="square" lIns="91440" tIns="1080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A</a:t>
            </a:r>
            <a:endParaRPr kumimoji="0" lang="en-US" sz="1100" b="0" i="1" u="none" strike="noStrike" cap="none" normalizeH="0" baseline="0" dirty="0" smtClean="0">
              <a:ln>
                <a:noFill/>
              </a:ln>
              <a:solidFill>
                <a:schemeClr val="tx1"/>
              </a:solidFill>
              <a:effectLst/>
              <a:cs typeface="Arial" pitchFamily="34" charset="0"/>
            </a:endParaRPr>
          </a:p>
        </p:txBody>
      </p:sp>
      <p:sp>
        <p:nvSpPr>
          <p:cNvPr id="43" name="AutoShape 68"/>
          <p:cNvSpPr>
            <a:spLocks noChangeShapeType="1"/>
          </p:cNvSpPr>
          <p:nvPr/>
        </p:nvSpPr>
        <p:spPr bwMode="auto">
          <a:xfrm>
            <a:off x="5441315" y="3547733"/>
            <a:ext cx="269875" cy="12064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44" name="AutoShape 67"/>
          <p:cNvSpPr>
            <a:spLocks noChangeShapeType="1"/>
          </p:cNvSpPr>
          <p:nvPr/>
        </p:nvSpPr>
        <p:spPr bwMode="auto">
          <a:xfrm>
            <a:off x="5362575" y="3478521"/>
            <a:ext cx="158115" cy="635"/>
          </a:xfrm>
          <a:prstGeom prst="straightConnector1">
            <a:avLst/>
          </a:prstGeom>
          <a:noFill/>
          <a:ln w="9525">
            <a:solidFill>
              <a:srgbClr val="000000"/>
            </a:solidFill>
            <a:prstDash val="dash"/>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45" name="Text Box 35"/>
          <p:cNvSpPr txBox="1">
            <a:spLocks noChangeArrowheads="1"/>
          </p:cNvSpPr>
          <p:nvPr/>
        </p:nvSpPr>
        <p:spPr bwMode="auto">
          <a:xfrm>
            <a:off x="6263640" y="2701305"/>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relationship type / set</a:t>
            </a:r>
            <a:endParaRPr kumimoji="0" lang="en-US" sz="1200" b="0" i="0" u="none" strike="noStrike" cap="none" normalizeH="0" baseline="0" dirty="0" smtClean="0">
              <a:ln>
                <a:noFill/>
              </a:ln>
              <a:solidFill>
                <a:schemeClr val="tx1"/>
              </a:solidFill>
              <a:effectLst/>
              <a:cs typeface="Arial" pitchFamily="34" charset="0"/>
            </a:endParaRPr>
          </a:p>
        </p:txBody>
      </p:sp>
      <p:sp>
        <p:nvSpPr>
          <p:cNvPr id="46" name="Text Box 26"/>
          <p:cNvSpPr txBox="1">
            <a:spLocks noChangeArrowheads="1"/>
          </p:cNvSpPr>
          <p:nvPr/>
        </p:nvSpPr>
        <p:spPr bwMode="auto">
          <a:xfrm>
            <a:off x="6263640" y="3171825"/>
            <a:ext cx="1447800" cy="33463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discriminating attribute of</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weak entity type</a:t>
            </a:r>
            <a:endParaRPr kumimoji="0" lang="en-US" sz="1200" b="0" i="0" u="none" strike="noStrike" cap="none" normalizeH="0" baseline="0" dirty="0" smtClean="0">
              <a:ln>
                <a:noFill/>
              </a:ln>
              <a:solidFill>
                <a:schemeClr val="tx1"/>
              </a:solidFill>
              <a:effectLst/>
              <a:cs typeface="Arial" pitchFamily="34" charset="0"/>
            </a:endParaRPr>
          </a:p>
        </p:txBody>
      </p:sp>
      <p:sp>
        <p:nvSpPr>
          <p:cNvPr id="47" name="Text Box 20"/>
          <p:cNvSpPr txBox="1">
            <a:spLocks noChangeArrowheads="1"/>
          </p:cNvSpPr>
          <p:nvPr/>
        </p:nvSpPr>
        <p:spPr bwMode="auto">
          <a:xfrm>
            <a:off x="2225040" y="3322641"/>
            <a:ext cx="2194560" cy="21031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weak entity type / set</a:t>
            </a:r>
            <a:endParaRPr kumimoji="0" lang="en-US" sz="1200" b="0" i="0" u="none" strike="noStrike" cap="none" normalizeH="0" baseline="0" dirty="0" smtClean="0">
              <a:ln>
                <a:noFill/>
              </a:ln>
              <a:solidFill>
                <a:schemeClr val="tx1"/>
              </a:solidFill>
              <a:effectLst/>
              <a:cs typeface="Arial" pitchFamily="34" charset="0"/>
            </a:endParaRPr>
          </a:p>
        </p:txBody>
      </p:sp>
      <p:sp>
        <p:nvSpPr>
          <p:cNvPr id="48" name="Text Box 19"/>
          <p:cNvSpPr txBox="1">
            <a:spLocks noChangeArrowheads="1"/>
          </p:cNvSpPr>
          <p:nvPr/>
        </p:nvSpPr>
        <p:spPr bwMode="auto">
          <a:xfrm>
            <a:off x="2225040" y="3884958"/>
            <a:ext cx="2194560" cy="21031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lvl="0" fontAlgn="base">
              <a:spcBef>
                <a:spcPct val="0"/>
              </a:spcBef>
              <a:spcAft>
                <a:spcPct val="0"/>
              </a:spcAft>
            </a:pPr>
            <a:r>
              <a:rPr lang="en-US" sz="1200" dirty="0" smtClean="0">
                <a:ea typeface="Times New Roman" pitchFamily="18" charset="0"/>
                <a:cs typeface="Times New Roman" pitchFamily="18" charset="0"/>
              </a:rPr>
              <a:t>identifying relationship</a:t>
            </a:r>
          </a:p>
          <a:p>
            <a:pPr lvl="0" fontAlgn="base">
              <a:spcBef>
                <a:spcPct val="0"/>
              </a:spcBef>
              <a:spcAft>
                <a:spcPct val="0"/>
              </a:spcAft>
            </a:pPr>
            <a:r>
              <a:rPr lang="en-US" sz="1200" dirty="0" smtClean="0">
                <a:ea typeface="Times New Roman" pitchFamily="18" charset="0"/>
                <a:cs typeface="Times New Roman" pitchFamily="18" charset="0"/>
              </a:rPr>
              <a:t>type </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 set</a:t>
            </a:r>
            <a:endParaRPr kumimoji="0" lang="en-US" sz="1200" b="0" i="0" u="none" strike="noStrike" cap="none" normalizeH="0" baseline="0" dirty="0" smtClean="0">
              <a:ln>
                <a:noFill/>
              </a:ln>
              <a:solidFill>
                <a:schemeClr val="tx1"/>
              </a:solidFill>
              <a:effectLst/>
              <a:cs typeface="Arial" pitchFamily="34" charset="0"/>
            </a:endParaRPr>
          </a:p>
        </p:txBody>
      </p:sp>
      <p:sp>
        <p:nvSpPr>
          <p:cNvPr id="49" name="AutoShape 65"/>
          <p:cNvSpPr>
            <a:spLocks noChangeArrowheads="1"/>
          </p:cNvSpPr>
          <p:nvPr/>
        </p:nvSpPr>
        <p:spPr bwMode="auto">
          <a:xfrm>
            <a:off x="5193665" y="5795016"/>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50" name="AutoShape 64"/>
          <p:cNvSpPr>
            <a:spLocks noChangeShapeType="1"/>
          </p:cNvSpPr>
          <p:nvPr/>
        </p:nvSpPr>
        <p:spPr bwMode="auto">
          <a:xfrm>
            <a:off x="5733415" y="6010907"/>
            <a:ext cx="215900" cy="63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51" name="AutoShape 63"/>
          <p:cNvSpPr>
            <a:spLocks noChangeShapeType="1"/>
          </p:cNvSpPr>
          <p:nvPr/>
        </p:nvSpPr>
        <p:spPr bwMode="auto">
          <a:xfrm>
            <a:off x="4977765" y="6010272"/>
            <a:ext cx="215900" cy="63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52" name="AutoShape 61"/>
          <p:cNvSpPr>
            <a:spLocks noChangeArrowheads="1"/>
          </p:cNvSpPr>
          <p:nvPr/>
        </p:nvSpPr>
        <p:spPr bwMode="auto">
          <a:xfrm>
            <a:off x="1159829" y="5803906"/>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53" name="AutoShape 60"/>
          <p:cNvSpPr>
            <a:spLocks noChangeShapeType="1"/>
          </p:cNvSpPr>
          <p:nvPr/>
        </p:nvSpPr>
        <p:spPr bwMode="auto">
          <a:xfrm>
            <a:off x="1699579" y="6019797"/>
            <a:ext cx="215900" cy="635"/>
          </a:xfrm>
          <a:prstGeom prst="straightConnector1">
            <a:avLst/>
          </a:prstGeom>
          <a:noFill/>
          <a:ln w="9525">
            <a:solidFill>
              <a:srgbClr val="000000"/>
            </a:solidFill>
            <a:round/>
            <a:headEnd/>
            <a:tailEnd type="stealth" w="med" len="med"/>
          </a:ln>
        </p:spPr>
        <p:txBody>
          <a:bodyPr vert="horz" wrap="square" lIns="91440" tIns="45720" rIns="91440" bIns="45720" numCol="1" anchor="ctr" anchorCtr="0" compatLnSpc="1">
            <a:prstTxWarp prst="textNoShape">
              <a:avLst/>
            </a:prstTxWarp>
          </a:bodyPr>
          <a:lstStyle/>
          <a:p>
            <a:endParaRPr lang="en-US" sz="1100" i="1"/>
          </a:p>
        </p:txBody>
      </p:sp>
      <p:sp>
        <p:nvSpPr>
          <p:cNvPr id="54" name="AutoShape 59"/>
          <p:cNvSpPr>
            <a:spLocks noChangeShapeType="1"/>
          </p:cNvSpPr>
          <p:nvPr/>
        </p:nvSpPr>
        <p:spPr bwMode="auto">
          <a:xfrm>
            <a:off x="943929" y="6019162"/>
            <a:ext cx="215900" cy="63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55" name="AutoShape 57"/>
          <p:cNvSpPr>
            <a:spLocks noChangeArrowheads="1"/>
          </p:cNvSpPr>
          <p:nvPr/>
        </p:nvSpPr>
        <p:spPr bwMode="auto">
          <a:xfrm>
            <a:off x="1155066" y="5131762"/>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56" name="AutoShape 56"/>
          <p:cNvSpPr>
            <a:spLocks noChangeShapeType="1"/>
          </p:cNvSpPr>
          <p:nvPr/>
        </p:nvSpPr>
        <p:spPr bwMode="auto">
          <a:xfrm>
            <a:off x="1694816" y="5347652"/>
            <a:ext cx="215900" cy="635"/>
          </a:xfrm>
          <a:prstGeom prst="straightConnector1">
            <a:avLst/>
          </a:prstGeom>
          <a:noFill/>
          <a:ln w="9525">
            <a:solidFill>
              <a:srgbClr val="000000"/>
            </a:solidFill>
            <a:round/>
            <a:headEnd/>
            <a:tailEnd type="stealth" w="med" len="med"/>
          </a:ln>
        </p:spPr>
        <p:txBody>
          <a:bodyPr vert="horz" wrap="square" lIns="91440" tIns="45720" rIns="91440" bIns="45720" numCol="1" anchor="ctr" anchorCtr="0" compatLnSpc="1">
            <a:prstTxWarp prst="textNoShape">
              <a:avLst/>
            </a:prstTxWarp>
          </a:bodyPr>
          <a:lstStyle/>
          <a:p>
            <a:endParaRPr lang="en-US" sz="1100" i="1"/>
          </a:p>
        </p:txBody>
      </p:sp>
      <p:sp>
        <p:nvSpPr>
          <p:cNvPr id="57" name="AutoShape 55"/>
          <p:cNvSpPr>
            <a:spLocks noChangeShapeType="1"/>
          </p:cNvSpPr>
          <p:nvPr/>
        </p:nvSpPr>
        <p:spPr bwMode="auto">
          <a:xfrm>
            <a:off x="939166" y="5347018"/>
            <a:ext cx="215900" cy="635"/>
          </a:xfrm>
          <a:prstGeom prst="straightConnector1">
            <a:avLst/>
          </a:prstGeom>
          <a:noFill/>
          <a:ln w="9525">
            <a:solidFill>
              <a:srgbClr val="000000"/>
            </a:solidFill>
            <a:round/>
            <a:headEnd type="stealth" w="med" len="med"/>
            <a:tailEnd/>
          </a:ln>
        </p:spPr>
        <p:txBody>
          <a:bodyPr vert="horz" wrap="square" lIns="91440" tIns="45720" rIns="91440" bIns="45720" numCol="1" anchor="ctr" anchorCtr="0" compatLnSpc="1">
            <a:prstTxWarp prst="textNoShape">
              <a:avLst/>
            </a:prstTxWarp>
          </a:bodyPr>
          <a:lstStyle/>
          <a:p>
            <a:endParaRPr lang="en-US" sz="1100" i="1"/>
          </a:p>
        </p:txBody>
      </p:sp>
      <p:sp>
        <p:nvSpPr>
          <p:cNvPr id="58" name="AutoShape 53"/>
          <p:cNvSpPr>
            <a:spLocks noChangeArrowheads="1"/>
          </p:cNvSpPr>
          <p:nvPr/>
        </p:nvSpPr>
        <p:spPr bwMode="auto">
          <a:xfrm>
            <a:off x="5184140" y="5140344"/>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59" name="AutoShape 52"/>
          <p:cNvSpPr>
            <a:spLocks noChangeShapeType="1"/>
          </p:cNvSpPr>
          <p:nvPr/>
        </p:nvSpPr>
        <p:spPr bwMode="auto">
          <a:xfrm>
            <a:off x="5723890" y="5356235"/>
            <a:ext cx="215900" cy="63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60" name="AutoShape 51"/>
          <p:cNvSpPr>
            <a:spLocks noChangeShapeType="1"/>
          </p:cNvSpPr>
          <p:nvPr/>
        </p:nvSpPr>
        <p:spPr bwMode="auto">
          <a:xfrm>
            <a:off x="4968240" y="5355600"/>
            <a:ext cx="215900" cy="635"/>
          </a:xfrm>
          <a:prstGeom prst="straightConnector1">
            <a:avLst/>
          </a:prstGeom>
          <a:noFill/>
          <a:ln w="9525">
            <a:solidFill>
              <a:srgbClr val="000000"/>
            </a:solidFill>
            <a:round/>
            <a:headEnd type="stealth" w="med" len="med"/>
            <a:tailEnd/>
          </a:ln>
        </p:spPr>
        <p:txBody>
          <a:bodyPr vert="horz" wrap="square" lIns="91440" tIns="45720" rIns="91440" bIns="45720" numCol="1" anchor="ctr" anchorCtr="0" compatLnSpc="1">
            <a:prstTxWarp prst="textNoShape">
              <a:avLst/>
            </a:prstTxWarp>
          </a:bodyPr>
          <a:lstStyle/>
          <a:p>
            <a:endParaRPr lang="en-US" sz="1100" i="1"/>
          </a:p>
        </p:txBody>
      </p:sp>
      <p:sp>
        <p:nvSpPr>
          <p:cNvPr id="61" name="Rectangle 49"/>
          <p:cNvSpPr>
            <a:spLocks noChangeArrowheads="1"/>
          </p:cNvSpPr>
          <p:nvPr/>
        </p:nvSpPr>
        <p:spPr bwMode="auto">
          <a:xfrm>
            <a:off x="5701665" y="4572000"/>
            <a:ext cx="520065"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Е</a:t>
            </a:r>
            <a:endParaRPr kumimoji="0" lang="en-US" sz="1100" b="0" i="1" u="none" strike="noStrike" cap="none" normalizeH="0" baseline="0" dirty="0" smtClean="0">
              <a:ln>
                <a:noFill/>
              </a:ln>
              <a:solidFill>
                <a:schemeClr val="tx1"/>
              </a:solidFill>
              <a:effectLst/>
              <a:cs typeface="Arial" pitchFamily="34" charset="0"/>
            </a:endParaRPr>
          </a:p>
        </p:txBody>
      </p:sp>
      <p:sp>
        <p:nvSpPr>
          <p:cNvPr id="62" name="AutoShape 48"/>
          <p:cNvSpPr>
            <a:spLocks noChangeArrowheads="1"/>
          </p:cNvSpPr>
          <p:nvPr/>
        </p:nvSpPr>
        <p:spPr bwMode="auto">
          <a:xfrm>
            <a:off x="4733925" y="4500883"/>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63" name="Rectangle 45"/>
          <p:cNvSpPr>
            <a:spLocks noChangeArrowheads="1"/>
          </p:cNvSpPr>
          <p:nvPr/>
        </p:nvSpPr>
        <p:spPr bwMode="auto">
          <a:xfrm>
            <a:off x="1634812" y="4549477"/>
            <a:ext cx="520065"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chemeClr val="tx1"/>
                </a:solidFill>
                <a:effectLst/>
                <a:ea typeface="Times New Roman" pitchFamily="18" charset="0"/>
                <a:cs typeface="Times New Roman" pitchFamily="18" charset="0"/>
              </a:rPr>
              <a:t>Е</a:t>
            </a:r>
            <a:endParaRPr kumimoji="0" lang="en-US" sz="1100" b="0" i="1" u="none" strike="noStrike" cap="none" normalizeH="0" baseline="0" smtClean="0">
              <a:ln>
                <a:noFill/>
              </a:ln>
              <a:solidFill>
                <a:schemeClr val="tx1"/>
              </a:solidFill>
              <a:effectLst/>
              <a:cs typeface="Arial" pitchFamily="34" charset="0"/>
            </a:endParaRPr>
          </a:p>
        </p:txBody>
      </p:sp>
      <p:sp>
        <p:nvSpPr>
          <p:cNvPr id="64" name="AutoShape 44"/>
          <p:cNvSpPr>
            <a:spLocks noChangeArrowheads="1"/>
          </p:cNvSpPr>
          <p:nvPr/>
        </p:nvSpPr>
        <p:spPr bwMode="auto">
          <a:xfrm>
            <a:off x="667072" y="4478360"/>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65" name="AutoShape 43"/>
          <p:cNvSpPr>
            <a:spLocks noChangeShapeType="1"/>
          </p:cNvSpPr>
          <p:nvPr/>
        </p:nvSpPr>
        <p:spPr bwMode="auto">
          <a:xfrm>
            <a:off x="1178247" y="4675201"/>
            <a:ext cx="450215" cy="63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66" name="AutoShape 42"/>
          <p:cNvSpPr>
            <a:spLocks noChangeShapeType="1"/>
          </p:cNvSpPr>
          <p:nvPr/>
        </p:nvSpPr>
        <p:spPr bwMode="auto">
          <a:xfrm>
            <a:off x="1197297" y="4703775"/>
            <a:ext cx="431800" cy="635"/>
          </a:xfrm>
          <a:prstGeom prst="straightConnector1">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sz="1100" i="1"/>
          </a:p>
        </p:txBody>
      </p:sp>
      <p:sp>
        <p:nvSpPr>
          <p:cNvPr id="67" name="Text Box 31"/>
          <p:cNvSpPr txBox="1">
            <a:spLocks noChangeArrowheads="1"/>
          </p:cNvSpPr>
          <p:nvPr/>
        </p:nvSpPr>
        <p:spPr bwMode="auto">
          <a:xfrm>
            <a:off x="2225040" y="5238748"/>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1:1 relationship type</a:t>
            </a:r>
            <a:endParaRPr kumimoji="0" lang="en-US" sz="1200" b="0" i="0" u="none" strike="noStrike" cap="none" normalizeH="0" baseline="0" dirty="0" smtClean="0">
              <a:ln>
                <a:noFill/>
              </a:ln>
              <a:solidFill>
                <a:schemeClr val="tx1"/>
              </a:solidFill>
              <a:effectLst/>
              <a:cs typeface="Arial" pitchFamily="34" charset="0"/>
            </a:endParaRPr>
          </a:p>
        </p:txBody>
      </p:sp>
      <p:sp>
        <p:nvSpPr>
          <p:cNvPr id="68" name="Text Box 30"/>
          <p:cNvSpPr txBox="1">
            <a:spLocks noChangeArrowheads="1"/>
          </p:cNvSpPr>
          <p:nvPr/>
        </p:nvSpPr>
        <p:spPr bwMode="auto">
          <a:xfrm>
            <a:off x="6263640" y="5252733"/>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u="none" strike="noStrike" cap="none" normalizeH="0" baseline="0" dirty="0" smtClean="0">
                <a:ln>
                  <a:noFill/>
                </a:ln>
                <a:solidFill>
                  <a:schemeClr val="tx1"/>
                </a:solidFill>
                <a:effectLst/>
                <a:ea typeface="Times New Roman" pitchFamily="18" charset="0"/>
                <a:cs typeface="Times New Roman" pitchFamily="18" charset="0"/>
              </a:rPr>
              <a:t>1:M</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 relationship type</a:t>
            </a:r>
            <a:endParaRPr kumimoji="0" lang="en-US" sz="1200" b="0" i="0" u="none" strike="noStrike" cap="none" normalizeH="0" baseline="0" dirty="0" smtClean="0">
              <a:ln>
                <a:noFill/>
              </a:ln>
              <a:solidFill>
                <a:schemeClr val="tx1"/>
              </a:solidFill>
              <a:effectLst/>
              <a:cs typeface="Arial" pitchFamily="34" charset="0"/>
            </a:endParaRPr>
          </a:p>
        </p:txBody>
      </p:sp>
      <p:sp>
        <p:nvSpPr>
          <p:cNvPr id="69" name="Text Box 29"/>
          <p:cNvSpPr txBox="1">
            <a:spLocks noChangeArrowheads="1"/>
          </p:cNvSpPr>
          <p:nvPr/>
        </p:nvSpPr>
        <p:spPr bwMode="auto">
          <a:xfrm>
            <a:off x="2225040" y="5918200"/>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u="none" strike="noStrike" cap="none" normalizeH="0" baseline="0" dirty="0" smtClean="0">
                <a:ln>
                  <a:noFill/>
                </a:ln>
                <a:solidFill>
                  <a:schemeClr val="tx1"/>
                </a:solidFill>
                <a:effectLst/>
                <a:ea typeface="Times New Roman" pitchFamily="18" charset="0"/>
                <a:cs typeface="Times New Roman" pitchFamily="18" charset="0"/>
              </a:rPr>
              <a:t>M</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:1 relationship type</a:t>
            </a:r>
            <a:endParaRPr kumimoji="0" lang="en-US" sz="1200" b="0" i="0" u="none" strike="noStrike" cap="none" normalizeH="0" baseline="0" dirty="0" smtClean="0">
              <a:ln>
                <a:noFill/>
              </a:ln>
              <a:solidFill>
                <a:schemeClr val="tx1"/>
              </a:solidFill>
              <a:effectLst/>
              <a:cs typeface="Arial" pitchFamily="34" charset="0"/>
            </a:endParaRPr>
          </a:p>
        </p:txBody>
      </p:sp>
      <p:sp>
        <p:nvSpPr>
          <p:cNvPr id="70" name="Text Box 28"/>
          <p:cNvSpPr txBox="1">
            <a:spLocks noChangeArrowheads="1"/>
          </p:cNvSpPr>
          <p:nvPr/>
        </p:nvSpPr>
        <p:spPr bwMode="auto">
          <a:xfrm>
            <a:off x="6263640" y="5895975"/>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u="none" strike="noStrike" cap="none" normalizeH="0" baseline="0" dirty="0" smtClean="0">
                <a:ln>
                  <a:noFill/>
                </a:ln>
                <a:solidFill>
                  <a:schemeClr val="tx1"/>
                </a:solidFill>
                <a:effectLst/>
                <a:ea typeface="Times New Roman" pitchFamily="18" charset="0"/>
                <a:cs typeface="Times New Roman" pitchFamily="18" charset="0"/>
              </a:rPr>
              <a:t>M</a:t>
            </a: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en-US" sz="1200" b="0" u="none" strike="noStrike" cap="none" normalizeH="0" baseline="0" dirty="0" smtClean="0">
                <a:ln>
                  <a:noFill/>
                </a:ln>
                <a:solidFill>
                  <a:schemeClr val="tx1"/>
                </a:solidFill>
                <a:effectLst/>
                <a:ea typeface="Times New Roman" pitchFamily="18" charset="0"/>
                <a:cs typeface="Times New Roman" pitchFamily="18" charset="0"/>
              </a:rPr>
              <a:t>M</a:t>
            </a:r>
            <a:r>
              <a:rPr kumimoji="0" lang="en-US" sz="1200" b="0" i="1" u="none" strike="noStrike" cap="none" normalizeH="0" baseline="0" dirty="0" smtClean="0">
                <a:ln>
                  <a:noFill/>
                </a:ln>
                <a:solidFill>
                  <a:schemeClr val="tx1"/>
                </a:solidFill>
                <a:effectLst/>
                <a:ea typeface="Times New Roman" pitchFamily="18" charset="0"/>
                <a:cs typeface="Times New Roman" pitchFamily="18" charset="0"/>
              </a:rPr>
              <a:t> </a:t>
            </a:r>
            <a:r>
              <a:rPr kumimoji="0" lang="en-US" sz="1200" b="0" u="none" strike="noStrike" cap="none" normalizeH="0" baseline="0" dirty="0" smtClean="0">
                <a:ln>
                  <a:noFill/>
                </a:ln>
                <a:solidFill>
                  <a:schemeClr val="tx1"/>
                </a:solidFill>
                <a:effectLst/>
                <a:ea typeface="Times New Roman" pitchFamily="18" charset="0"/>
                <a:cs typeface="Times New Roman" pitchFamily="18" charset="0"/>
              </a:rPr>
              <a:t>relationship type</a:t>
            </a:r>
            <a:endParaRPr kumimoji="0" lang="en-US" sz="1200" b="0" i="1" u="none" strike="noStrike" cap="none" normalizeH="0" baseline="0" dirty="0" smtClean="0">
              <a:ln>
                <a:noFill/>
              </a:ln>
              <a:solidFill>
                <a:schemeClr val="tx1"/>
              </a:solidFill>
              <a:effectLs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cs typeface="Arial" pitchFamily="34" charset="0"/>
            </a:endParaRPr>
          </a:p>
        </p:txBody>
      </p:sp>
      <p:sp>
        <p:nvSpPr>
          <p:cNvPr id="71" name="Text Box 24"/>
          <p:cNvSpPr txBox="1">
            <a:spLocks noChangeArrowheads="1"/>
          </p:cNvSpPr>
          <p:nvPr/>
        </p:nvSpPr>
        <p:spPr bwMode="auto">
          <a:xfrm>
            <a:off x="2225040" y="4425653"/>
            <a:ext cx="1295400" cy="360664"/>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total participation</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of entity type </a:t>
            </a:r>
          </a:p>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in relationship</a:t>
            </a:r>
            <a:endParaRPr kumimoji="0" lang="en-US" sz="1200" b="0" i="0" u="none" strike="noStrike" cap="none" normalizeH="0" baseline="0" dirty="0" smtClean="0">
              <a:ln>
                <a:noFill/>
              </a:ln>
              <a:solidFill>
                <a:schemeClr val="tx1"/>
              </a:solidFill>
              <a:effectLst/>
              <a:cs typeface="Arial" pitchFamily="34" charset="0"/>
            </a:endParaRPr>
          </a:p>
        </p:txBody>
      </p:sp>
      <p:sp>
        <p:nvSpPr>
          <p:cNvPr id="72" name="Rectangle 18"/>
          <p:cNvSpPr>
            <a:spLocks noChangeArrowheads="1"/>
          </p:cNvSpPr>
          <p:nvPr/>
        </p:nvSpPr>
        <p:spPr bwMode="auto">
          <a:xfrm>
            <a:off x="5706745" y="3934458"/>
            <a:ext cx="520065" cy="289547"/>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chemeClr val="tx1"/>
                </a:solidFill>
                <a:effectLst/>
                <a:ea typeface="Times New Roman" pitchFamily="18" charset="0"/>
                <a:cs typeface="Times New Roman" pitchFamily="18" charset="0"/>
              </a:rPr>
              <a:t>Е</a:t>
            </a:r>
            <a:endParaRPr kumimoji="0" lang="en-US" sz="1100" b="0" i="1" u="none" strike="noStrike" cap="none" normalizeH="0" baseline="0" smtClean="0">
              <a:ln>
                <a:noFill/>
              </a:ln>
              <a:solidFill>
                <a:schemeClr val="tx1"/>
              </a:solidFill>
              <a:effectLst/>
              <a:cs typeface="Arial" pitchFamily="34" charset="0"/>
            </a:endParaRPr>
          </a:p>
        </p:txBody>
      </p:sp>
      <p:sp>
        <p:nvSpPr>
          <p:cNvPr id="73" name="AutoShape 17"/>
          <p:cNvSpPr>
            <a:spLocks noChangeArrowheads="1"/>
          </p:cNvSpPr>
          <p:nvPr/>
        </p:nvSpPr>
        <p:spPr bwMode="auto">
          <a:xfrm>
            <a:off x="4739005" y="3863341"/>
            <a:ext cx="539750" cy="431781"/>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a:t>
            </a:r>
            <a:endParaRPr kumimoji="0" lang="en-US" sz="1100" b="0" i="1" u="none" strike="noStrike" cap="none" normalizeH="0" baseline="0" dirty="0" smtClean="0">
              <a:ln>
                <a:noFill/>
              </a:ln>
              <a:solidFill>
                <a:schemeClr val="tx1"/>
              </a:solidFill>
              <a:effectLst/>
              <a:cs typeface="Arial" pitchFamily="34" charset="0"/>
            </a:endParaRPr>
          </a:p>
        </p:txBody>
      </p:sp>
      <p:sp>
        <p:nvSpPr>
          <p:cNvPr id="74" name="Text Box 12"/>
          <p:cNvSpPr txBox="1">
            <a:spLocks noChangeArrowheads="1"/>
          </p:cNvSpPr>
          <p:nvPr/>
        </p:nvSpPr>
        <p:spPr bwMode="auto">
          <a:xfrm>
            <a:off x="5302250" y="4393571"/>
            <a:ext cx="373380" cy="327646"/>
          </a:xfrm>
          <a:prstGeom prst="rect">
            <a:avLst/>
          </a:prstGeom>
          <a:noFill/>
          <a:ln w="9525">
            <a:noFill/>
            <a:miter lim="800000"/>
            <a:headEnd/>
            <a:tailEnd/>
          </a:ln>
        </p:spPr>
        <p:txBody>
          <a:bodyPr vert="horz" wrap="square" lIns="18000" tIns="10800" rIns="18000" bIns="10800" numCol="1" anchor="ctr"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ea typeface="Times New Roman" pitchFamily="18" charset="0"/>
                <a:cs typeface="Times New Roman" pitchFamily="18" charset="0"/>
              </a:rPr>
              <a:t>role-</a:t>
            </a:r>
          </a:p>
          <a:p>
            <a:pPr marL="0" marR="0" lvl="0" algn="l" defTabSz="914400" rtl="0" eaLnBrk="1" fontAlgn="base" latinLnBrk="0" hangingPunct="1">
              <a:lnSpc>
                <a:spcPct val="100000"/>
              </a:lnSpc>
              <a:spcBef>
                <a:spcPct val="0"/>
              </a:spcBef>
              <a:spcAft>
                <a:spcPct val="0"/>
              </a:spcAft>
              <a:buClrTx/>
              <a:buSzTx/>
              <a:buFontTx/>
              <a:buNone/>
              <a:tabLst/>
            </a:pPr>
            <a:r>
              <a:rPr lang="en-US" sz="1100" i="1" dirty="0" smtClean="0">
                <a:cs typeface="Times New Roman" pitchFamily="18" charset="0"/>
              </a:rPr>
              <a:t>name</a:t>
            </a:r>
            <a:endParaRPr kumimoji="0" lang="en-US" sz="1100" b="0" i="1" u="none" strike="noStrike" cap="none" normalizeH="0" baseline="0" dirty="0" smtClean="0">
              <a:ln>
                <a:noFill/>
              </a:ln>
              <a:solidFill>
                <a:schemeClr val="tx1"/>
              </a:solidFill>
              <a:effectLst/>
              <a:cs typeface="Arial" pitchFamily="34" charset="0"/>
            </a:endParaRPr>
          </a:p>
        </p:txBody>
      </p:sp>
      <p:sp>
        <p:nvSpPr>
          <p:cNvPr id="75" name="Text Box 11"/>
          <p:cNvSpPr txBox="1">
            <a:spLocks noChangeArrowheads="1"/>
          </p:cNvSpPr>
          <p:nvPr/>
        </p:nvSpPr>
        <p:spPr bwMode="auto">
          <a:xfrm>
            <a:off x="6263640" y="3962400"/>
            <a:ext cx="2194560" cy="22860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cardinality limits</a:t>
            </a:r>
            <a:endParaRPr kumimoji="0" lang="en-US" sz="1200" b="0" i="0" u="none" strike="noStrike" cap="none" normalizeH="0" baseline="0" dirty="0" smtClean="0">
              <a:ln>
                <a:noFill/>
              </a:ln>
              <a:solidFill>
                <a:schemeClr val="tx1"/>
              </a:solidFill>
              <a:effectLst/>
              <a:cs typeface="Arial" pitchFamily="34" charset="0"/>
            </a:endParaRPr>
          </a:p>
        </p:txBody>
      </p:sp>
      <p:cxnSp>
        <p:nvCxnSpPr>
          <p:cNvPr id="77" name="Straight Connector 76"/>
          <p:cNvCxnSpPr/>
          <p:nvPr/>
        </p:nvCxnSpPr>
        <p:spPr>
          <a:xfrm>
            <a:off x="685800" y="182880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85800" y="246888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85800" y="310896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09600" y="374904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09600" y="438912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09600" y="502920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09600" y="566928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609600" y="640080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685800" y="1188720"/>
            <a:ext cx="7589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62" idx="3"/>
            <a:endCxn id="61" idx="1"/>
          </p:cNvCxnSpPr>
          <p:nvPr/>
        </p:nvCxnSpPr>
        <p:spPr>
          <a:xfrm>
            <a:off x="5273675" y="4716774"/>
            <a:ext cx="4279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 Box 12"/>
          <p:cNvSpPr txBox="1">
            <a:spLocks noChangeArrowheads="1"/>
          </p:cNvSpPr>
          <p:nvPr/>
        </p:nvSpPr>
        <p:spPr bwMode="auto">
          <a:xfrm>
            <a:off x="5301615" y="3905250"/>
            <a:ext cx="457200" cy="175246"/>
          </a:xfrm>
          <a:prstGeom prst="rect">
            <a:avLst/>
          </a:prstGeom>
          <a:noFill/>
          <a:ln w="9525">
            <a:noFill/>
            <a:miter lim="800000"/>
            <a:headEnd/>
            <a:tailEnd/>
          </a:ln>
        </p:spPr>
        <p:txBody>
          <a:bodyPr vert="horz" wrap="square" lIns="18000" tIns="10800" rIns="18000" bIns="10800" numCol="1" anchor="ctr"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100" b="0" u="none" strike="noStrike" cap="none" normalizeH="0" baseline="0" dirty="0" smtClean="0">
                <a:ln>
                  <a:noFill/>
                </a:ln>
                <a:solidFill>
                  <a:schemeClr val="tx1"/>
                </a:solidFill>
                <a:effectLst/>
                <a:ea typeface="Times New Roman" pitchFamily="18" charset="0"/>
                <a:cs typeface="Times New Roman" pitchFamily="18" charset="0"/>
              </a:rPr>
              <a:t>m  ..  n</a:t>
            </a:r>
            <a:endParaRPr kumimoji="0" lang="en-US" sz="1100" b="0" u="none" strike="noStrike" cap="none" normalizeH="0" baseline="0" dirty="0" smtClean="0">
              <a:ln>
                <a:noFill/>
              </a:ln>
              <a:solidFill>
                <a:schemeClr val="tx1"/>
              </a:solidFill>
              <a:effectLst/>
              <a:cs typeface="Arial" pitchFamily="34" charset="0"/>
            </a:endParaRPr>
          </a:p>
        </p:txBody>
      </p:sp>
      <p:cxnSp>
        <p:nvCxnSpPr>
          <p:cNvPr id="92" name="Straight Connector 91"/>
          <p:cNvCxnSpPr>
            <a:stCxn id="73" idx="3"/>
            <a:endCxn id="72" idx="1"/>
          </p:cNvCxnSpPr>
          <p:nvPr/>
        </p:nvCxnSpPr>
        <p:spPr>
          <a:xfrm>
            <a:off x="5278755" y="4079232"/>
            <a:ext cx="4279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 Box 30"/>
          <p:cNvSpPr txBox="1">
            <a:spLocks noChangeArrowheads="1"/>
          </p:cNvSpPr>
          <p:nvPr/>
        </p:nvSpPr>
        <p:spPr bwMode="auto">
          <a:xfrm>
            <a:off x="6263640" y="4610100"/>
            <a:ext cx="2194560" cy="211446"/>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role indicator</a:t>
            </a:r>
            <a:endParaRPr kumimoji="0" lang="en-US" sz="1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6818</TotalTime>
  <Words>1416</Words>
  <Application>Microsoft Office PowerPoint</Application>
  <PresentationFormat>On-screen Show (4:3)</PresentationFormat>
  <Paragraphs>340</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Conceptual data modeling</vt:lpstr>
      <vt:lpstr>Content</vt:lpstr>
      <vt:lpstr>Introduction</vt:lpstr>
      <vt:lpstr>Data abstraction</vt:lpstr>
      <vt:lpstr>Data abstraction</vt:lpstr>
      <vt:lpstr>Data models</vt:lpstr>
      <vt:lpstr>E-R model</vt:lpstr>
      <vt:lpstr>Basic concepts</vt:lpstr>
      <vt:lpstr>E-R model symbols</vt:lpstr>
      <vt:lpstr>E-R model symbols</vt:lpstr>
      <vt:lpstr>Alternative E-R notations</vt:lpstr>
      <vt:lpstr>Example (conceptual schema for University database)</vt:lpstr>
      <vt:lpstr>Example (conceptual schema for University database)</vt:lpstr>
      <vt:lpstr>UML class diagrams</vt:lpstr>
      <vt:lpstr>Basic concepts</vt:lpstr>
      <vt:lpstr>Basic concepts (examples)</vt:lpstr>
      <vt:lpstr>Example (conceptual schema for University database)</vt:lpstr>
      <vt:lpstr>Comparation of E-R model and UML class diagram</vt:lpstr>
      <vt:lpstr>Comparation of E-R model and UML class diagram</vt:lpstr>
      <vt:lpstr>Conclusion</vt:lpstr>
      <vt:lpstr>Slide 21</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Programski jezici 1</dc:title>
  <dc:creator>Goran Banjac</dc:creator>
  <cp:lastModifiedBy>Goran Banjac</cp:lastModifiedBy>
  <cp:revision>937</cp:revision>
  <dcterms:created xsi:type="dcterms:W3CDTF">2010-10-29T17:46:43Z</dcterms:created>
  <dcterms:modified xsi:type="dcterms:W3CDTF">2012-09-05T23:30:00Z</dcterms:modified>
</cp:coreProperties>
</file>